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5" r:id="rId3"/>
    <p:sldId id="262" r:id="rId4"/>
    <p:sldId id="261" r:id="rId5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A9A37C7-139F-44FF-81EA-0A023AB8A802}">
          <p14:sldIdLst>
            <p14:sldId id="260"/>
            <p14:sldId id="265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6374" autoAdjust="0"/>
  </p:normalViewPr>
  <p:slideViewPr>
    <p:cSldViewPr>
      <p:cViewPr>
        <p:scale>
          <a:sx n="130" d="100"/>
          <a:sy n="130" d="100"/>
        </p:scale>
        <p:origin x="2064" y="24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'BBB vs equities'!$K$2</c:f>
              <c:strCache>
                <c:ptCount val="1"/>
                <c:pt idx="0">
                  <c:v>Spread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'BBB vs equities'!$H$6:$H$316</c:f>
              <c:numCache>
                <c:formatCode>m/d/yyyy</c:formatCode>
                <c:ptCount val="311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37771</c:v>
                </c:pt>
                <c:pt idx="6">
                  <c:v>37802</c:v>
                </c:pt>
                <c:pt idx="7">
                  <c:v>37833</c:v>
                </c:pt>
                <c:pt idx="8">
                  <c:v>37862</c:v>
                </c:pt>
                <c:pt idx="9">
                  <c:v>37894</c:v>
                </c:pt>
                <c:pt idx="10">
                  <c:v>37925</c:v>
                </c:pt>
                <c:pt idx="11">
                  <c:v>37953</c:v>
                </c:pt>
                <c:pt idx="12">
                  <c:v>37986</c:v>
                </c:pt>
                <c:pt idx="13">
                  <c:v>38016</c:v>
                </c:pt>
                <c:pt idx="14">
                  <c:v>38044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38198</c:v>
                </c:pt>
                <c:pt idx="20">
                  <c:v>38230</c:v>
                </c:pt>
                <c:pt idx="21">
                  <c:v>38260</c:v>
                </c:pt>
                <c:pt idx="22">
                  <c:v>38289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38471</c:v>
                </c:pt>
                <c:pt idx="29">
                  <c:v>38503</c:v>
                </c:pt>
                <c:pt idx="30">
                  <c:v>38533</c:v>
                </c:pt>
                <c:pt idx="31">
                  <c:v>38562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38716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38835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38989</c:v>
                </c:pt>
                <c:pt idx="46">
                  <c:v>39021</c:v>
                </c:pt>
                <c:pt idx="47">
                  <c:v>39051</c:v>
                </c:pt>
                <c:pt idx="48">
                  <c:v>39080</c:v>
                </c:pt>
                <c:pt idx="49">
                  <c:v>39113</c:v>
                </c:pt>
                <c:pt idx="50">
                  <c:v>39141</c:v>
                </c:pt>
                <c:pt idx="51">
                  <c:v>39171</c:v>
                </c:pt>
                <c:pt idx="52">
                  <c:v>39202</c:v>
                </c:pt>
                <c:pt idx="53">
                  <c:v>39233</c:v>
                </c:pt>
                <c:pt idx="54">
                  <c:v>39262</c:v>
                </c:pt>
                <c:pt idx="55">
                  <c:v>39294</c:v>
                </c:pt>
                <c:pt idx="56">
                  <c:v>39325</c:v>
                </c:pt>
                <c:pt idx="57">
                  <c:v>39353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39568</c:v>
                </c:pt>
                <c:pt idx="65">
                  <c:v>39598</c:v>
                </c:pt>
                <c:pt idx="66">
                  <c:v>39629</c:v>
                </c:pt>
                <c:pt idx="67">
                  <c:v>39660</c:v>
                </c:pt>
                <c:pt idx="68">
                  <c:v>39689</c:v>
                </c:pt>
                <c:pt idx="69">
                  <c:v>39721</c:v>
                </c:pt>
                <c:pt idx="70">
                  <c:v>39752</c:v>
                </c:pt>
                <c:pt idx="71">
                  <c:v>39780</c:v>
                </c:pt>
                <c:pt idx="72">
                  <c:v>39813</c:v>
                </c:pt>
                <c:pt idx="73">
                  <c:v>39843</c:v>
                </c:pt>
                <c:pt idx="74">
                  <c:v>39871</c:v>
                </c:pt>
                <c:pt idx="75">
                  <c:v>39903</c:v>
                </c:pt>
                <c:pt idx="76">
                  <c:v>39933</c:v>
                </c:pt>
                <c:pt idx="77">
                  <c:v>39962</c:v>
                </c:pt>
                <c:pt idx="78">
                  <c:v>39994</c:v>
                </c:pt>
                <c:pt idx="79">
                  <c:v>40025</c:v>
                </c:pt>
                <c:pt idx="80">
                  <c:v>40056</c:v>
                </c:pt>
                <c:pt idx="81">
                  <c:v>40086</c:v>
                </c:pt>
                <c:pt idx="82">
                  <c:v>40116</c:v>
                </c:pt>
                <c:pt idx="83">
                  <c:v>40147</c:v>
                </c:pt>
                <c:pt idx="84">
                  <c:v>40178</c:v>
                </c:pt>
                <c:pt idx="85">
                  <c:v>40207</c:v>
                </c:pt>
                <c:pt idx="86">
                  <c:v>40235</c:v>
                </c:pt>
                <c:pt idx="87">
                  <c:v>40268</c:v>
                </c:pt>
                <c:pt idx="88">
                  <c:v>40298</c:v>
                </c:pt>
                <c:pt idx="89">
                  <c:v>40329</c:v>
                </c:pt>
                <c:pt idx="90">
                  <c:v>40359</c:v>
                </c:pt>
                <c:pt idx="91">
                  <c:v>40389</c:v>
                </c:pt>
                <c:pt idx="92">
                  <c:v>40421</c:v>
                </c:pt>
                <c:pt idx="93">
                  <c:v>40451</c:v>
                </c:pt>
                <c:pt idx="94">
                  <c:v>40480</c:v>
                </c:pt>
                <c:pt idx="95">
                  <c:v>40512</c:v>
                </c:pt>
                <c:pt idx="96">
                  <c:v>40543</c:v>
                </c:pt>
                <c:pt idx="97">
                  <c:v>40574</c:v>
                </c:pt>
                <c:pt idx="98">
                  <c:v>40602</c:v>
                </c:pt>
                <c:pt idx="99">
                  <c:v>40633</c:v>
                </c:pt>
                <c:pt idx="100">
                  <c:v>40662</c:v>
                </c:pt>
                <c:pt idx="101">
                  <c:v>40694</c:v>
                </c:pt>
                <c:pt idx="102">
                  <c:v>40724</c:v>
                </c:pt>
                <c:pt idx="103">
                  <c:v>40753</c:v>
                </c:pt>
                <c:pt idx="104">
                  <c:v>40786</c:v>
                </c:pt>
                <c:pt idx="105">
                  <c:v>40816</c:v>
                </c:pt>
                <c:pt idx="106">
                  <c:v>40847</c:v>
                </c:pt>
                <c:pt idx="107">
                  <c:v>40877</c:v>
                </c:pt>
                <c:pt idx="108">
                  <c:v>40907</c:v>
                </c:pt>
                <c:pt idx="109">
                  <c:v>40939</c:v>
                </c:pt>
                <c:pt idx="110">
                  <c:v>40968</c:v>
                </c:pt>
                <c:pt idx="111">
                  <c:v>40998</c:v>
                </c:pt>
                <c:pt idx="112">
                  <c:v>41029</c:v>
                </c:pt>
                <c:pt idx="113">
                  <c:v>41060</c:v>
                </c:pt>
                <c:pt idx="114">
                  <c:v>41089</c:v>
                </c:pt>
                <c:pt idx="115">
                  <c:v>41121</c:v>
                </c:pt>
                <c:pt idx="116">
                  <c:v>41152</c:v>
                </c:pt>
                <c:pt idx="117">
                  <c:v>41180</c:v>
                </c:pt>
                <c:pt idx="118">
                  <c:v>41213</c:v>
                </c:pt>
                <c:pt idx="119">
                  <c:v>41243</c:v>
                </c:pt>
                <c:pt idx="120">
                  <c:v>41274</c:v>
                </c:pt>
                <c:pt idx="121">
                  <c:v>41305</c:v>
                </c:pt>
                <c:pt idx="122">
                  <c:v>41333</c:v>
                </c:pt>
                <c:pt idx="123">
                  <c:v>41362</c:v>
                </c:pt>
                <c:pt idx="124">
                  <c:v>41394</c:v>
                </c:pt>
                <c:pt idx="125">
                  <c:v>41425</c:v>
                </c:pt>
                <c:pt idx="126">
                  <c:v>41453</c:v>
                </c:pt>
                <c:pt idx="127">
                  <c:v>41486</c:v>
                </c:pt>
                <c:pt idx="128">
                  <c:v>41516</c:v>
                </c:pt>
                <c:pt idx="129">
                  <c:v>41547</c:v>
                </c:pt>
                <c:pt idx="130">
                  <c:v>41578</c:v>
                </c:pt>
                <c:pt idx="131">
                  <c:v>41607</c:v>
                </c:pt>
                <c:pt idx="132">
                  <c:v>41639</c:v>
                </c:pt>
                <c:pt idx="133">
                  <c:v>41670</c:v>
                </c:pt>
                <c:pt idx="134">
                  <c:v>41698</c:v>
                </c:pt>
                <c:pt idx="135">
                  <c:v>41729</c:v>
                </c:pt>
                <c:pt idx="136">
                  <c:v>41759</c:v>
                </c:pt>
                <c:pt idx="137">
                  <c:v>41789</c:v>
                </c:pt>
                <c:pt idx="138">
                  <c:v>41820</c:v>
                </c:pt>
                <c:pt idx="139">
                  <c:v>41851</c:v>
                </c:pt>
                <c:pt idx="140">
                  <c:v>41880</c:v>
                </c:pt>
                <c:pt idx="141">
                  <c:v>41912</c:v>
                </c:pt>
                <c:pt idx="142">
                  <c:v>41943</c:v>
                </c:pt>
                <c:pt idx="143">
                  <c:v>41971</c:v>
                </c:pt>
                <c:pt idx="144">
                  <c:v>42004</c:v>
                </c:pt>
                <c:pt idx="145">
                  <c:v>42034</c:v>
                </c:pt>
                <c:pt idx="146">
                  <c:v>42062</c:v>
                </c:pt>
                <c:pt idx="147">
                  <c:v>42094</c:v>
                </c:pt>
                <c:pt idx="148">
                  <c:v>42124</c:v>
                </c:pt>
                <c:pt idx="149">
                  <c:v>42153</c:v>
                </c:pt>
                <c:pt idx="150">
                  <c:v>42185</c:v>
                </c:pt>
                <c:pt idx="151">
                  <c:v>42216</c:v>
                </c:pt>
                <c:pt idx="152">
                  <c:v>42247</c:v>
                </c:pt>
                <c:pt idx="153">
                  <c:v>42277</c:v>
                </c:pt>
                <c:pt idx="154">
                  <c:v>42307</c:v>
                </c:pt>
                <c:pt idx="155">
                  <c:v>42338</c:v>
                </c:pt>
                <c:pt idx="156">
                  <c:v>42369</c:v>
                </c:pt>
                <c:pt idx="157">
                  <c:v>42398</c:v>
                </c:pt>
                <c:pt idx="158">
                  <c:v>42429</c:v>
                </c:pt>
                <c:pt idx="159">
                  <c:v>42460</c:v>
                </c:pt>
                <c:pt idx="160">
                  <c:v>42489</c:v>
                </c:pt>
                <c:pt idx="161">
                  <c:v>42521</c:v>
                </c:pt>
                <c:pt idx="162">
                  <c:v>42551</c:v>
                </c:pt>
                <c:pt idx="163">
                  <c:v>42580</c:v>
                </c:pt>
                <c:pt idx="164">
                  <c:v>42613</c:v>
                </c:pt>
                <c:pt idx="165">
                  <c:v>42643</c:v>
                </c:pt>
                <c:pt idx="166">
                  <c:v>42674</c:v>
                </c:pt>
                <c:pt idx="167">
                  <c:v>42704</c:v>
                </c:pt>
                <c:pt idx="168">
                  <c:v>42734</c:v>
                </c:pt>
                <c:pt idx="169">
                  <c:v>42766</c:v>
                </c:pt>
                <c:pt idx="170">
                  <c:v>42794</c:v>
                </c:pt>
                <c:pt idx="171">
                  <c:v>42825</c:v>
                </c:pt>
                <c:pt idx="172">
                  <c:v>42853</c:v>
                </c:pt>
                <c:pt idx="173">
                  <c:v>42886</c:v>
                </c:pt>
                <c:pt idx="174">
                  <c:v>42916</c:v>
                </c:pt>
                <c:pt idx="175">
                  <c:v>42947</c:v>
                </c:pt>
                <c:pt idx="176">
                  <c:v>42978</c:v>
                </c:pt>
                <c:pt idx="177">
                  <c:v>43007</c:v>
                </c:pt>
                <c:pt idx="178">
                  <c:v>43039</c:v>
                </c:pt>
                <c:pt idx="179">
                  <c:v>43069</c:v>
                </c:pt>
                <c:pt idx="180">
                  <c:v>43098</c:v>
                </c:pt>
                <c:pt idx="181">
                  <c:v>43131</c:v>
                </c:pt>
                <c:pt idx="182">
                  <c:v>43159</c:v>
                </c:pt>
                <c:pt idx="183">
                  <c:v>43189</c:v>
                </c:pt>
                <c:pt idx="184">
                  <c:v>43220</c:v>
                </c:pt>
                <c:pt idx="185">
                  <c:v>43251</c:v>
                </c:pt>
                <c:pt idx="186">
                  <c:v>43280</c:v>
                </c:pt>
                <c:pt idx="187">
                  <c:v>43312</c:v>
                </c:pt>
                <c:pt idx="188">
                  <c:v>43343</c:v>
                </c:pt>
                <c:pt idx="189">
                  <c:v>43371</c:v>
                </c:pt>
                <c:pt idx="190">
                  <c:v>43404</c:v>
                </c:pt>
                <c:pt idx="191">
                  <c:v>43434</c:v>
                </c:pt>
                <c:pt idx="192">
                  <c:v>43465</c:v>
                </c:pt>
                <c:pt idx="193">
                  <c:v>43496</c:v>
                </c:pt>
                <c:pt idx="194">
                  <c:v>43524</c:v>
                </c:pt>
                <c:pt idx="195">
                  <c:v>43553</c:v>
                </c:pt>
                <c:pt idx="196">
                  <c:v>43585</c:v>
                </c:pt>
                <c:pt idx="197">
                  <c:v>43616</c:v>
                </c:pt>
                <c:pt idx="198">
                  <c:v>43644</c:v>
                </c:pt>
                <c:pt idx="199">
                  <c:v>43677</c:v>
                </c:pt>
                <c:pt idx="200">
                  <c:v>43700</c:v>
                </c:pt>
              </c:numCache>
            </c:numRef>
          </c:cat>
          <c:val>
            <c:numRef>
              <c:f>'BBB vs equities'!$K$6:$K$316</c:f>
              <c:numCache>
                <c:formatCode>General</c:formatCode>
                <c:ptCount val="311"/>
                <c:pt idx="0">
                  <c:v>-0.43186828811527445</c:v>
                </c:pt>
                <c:pt idx="1">
                  <c:v>0.26296298317687761</c:v>
                </c:pt>
                <c:pt idx="2">
                  <c:v>0.79027849606881162</c:v>
                </c:pt>
                <c:pt idx="3">
                  <c:v>0.94538197030355864</c:v>
                </c:pt>
                <c:pt idx="4">
                  <c:v>0.30191388004835584</c:v>
                </c:pt>
                <c:pt idx="5">
                  <c:v>0.29274580311367693</c:v>
                </c:pt>
                <c:pt idx="6">
                  <c:v>0.45510955055530466</c:v>
                </c:pt>
                <c:pt idx="7">
                  <c:v>-0.25399392548985666</c:v>
                </c:pt>
                <c:pt idx="8">
                  <c:v>-0.462307108993949</c:v>
                </c:pt>
                <c:pt idx="9">
                  <c:v>0.24171122168859949</c:v>
                </c:pt>
                <c:pt idx="10">
                  <c:v>-0.19172654867256522</c:v>
                </c:pt>
                <c:pt idx="11">
                  <c:v>-0.15353123082451159</c:v>
                </c:pt>
                <c:pt idx="12">
                  <c:v>-0.29497236907861879</c:v>
                </c:pt>
                <c:pt idx="13">
                  <c:v>0.20342673624416729</c:v>
                </c:pt>
                <c:pt idx="14">
                  <c:v>0.18391891386581971</c:v>
                </c:pt>
                <c:pt idx="15">
                  <c:v>0.38474129257914313</c:v>
                </c:pt>
                <c:pt idx="16">
                  <c:v>3.728222286877525E-3</c:v>
                </c:pt>
                <c:pt idx="17">
                  <c:v>-0.21668802104552398</c:v>
                </c:pt>
                <c:pt idx="18">
                  <c:v>-0.14954456436871411</c:v>
                </c:pt>
                <c:pt idx="19">
                  <c:v>0.19183309831097795</c:v>
                </c:pt>
                <c:pt idx="20">
                  <c:v>0.50023396197939096</c:v>
                </c:pt>
                <c:pt idx="21">
                  <c:v>0.48557770595804506</c:v>
                </c:pt>
                <c:pt idx="22">
                  <c:v>0.46014422592779169</c:v>
                </c:pt>
                <c:pt idx="23">
                  <c:v>6.3108178195307119E-2</c:v>
                </c:pt>
                <c:pt idx="24">
                  <c:v>2.1030824823077054E-2</c:v>
                </c:pt>
                <c:pt idx="25">
                  <c:v>0.67198585503253305</c:v>
                </c:pt>
                <c:pt idx="26">
                  <c:v>0.48903936159098294</c:v>
                </c:pt>
                <c:pt idx="27">
                  <c:v>0.37315346472231159</c:v>
                </c:pt>
                <c:pt idx="28">
                  <c:v>0.45934098141121815</c:v>
                </c:pt>
                <c:pt idx="29">
                  <c:v>0.49953023799748664</c:v>
                </c:pt>
                <c:pt idx="30">
                  <c:v>0.71050568413140702</c:v>
                </c:pt>
                <c:pt idx="31">
                  <c:v>0.28866229476224614</c:v>
                </c:pt>
                <c:pt idx="32">
                  <c:v>0.69013100084156687</c:v>
                </c:pt>
                <c:pt idx="33">
                  <c:v>0.27850100040015935</c:v>
                </c:pt>
                <c:pt idx="34">
                  <c:v>0.17226125144755056</c:v>
                </c:pt>
                <c:pt idx="35">
                  <c:v>0.33168428391452665</c:v>
                </c:pt>
                <c:pt idx="36">
                  <c:v>0.46685194263411578</c:v>
                </c:pt>
                <c:pt idx="37">
                  <c:v>0.811547464102226</c:v>
                </c:pt>
                <c:pt idx="38">
                  <c:v>0.84300077809209117</c:v>
                </c:pt>
                <c:pt idx="39">
                  <c:v>0.44936311186529299</c:v>
                </c:pt>
                <c:pt idx="40">
                  <c:v>0.19017139755678603</c:v>
                </c:pt>
                <c:pt idx="41">
                  <c:v>0.36525069183739145</c:v>
                </c:pt>
                <c:pt idx="42">
                  <c:v>0.31923961633796782</c:v>
                </c:pt>
                <c:pt idx="43">
                  <c:v>0.49558444053578654</c:v>
                </c:pt>
                <c:pt idx="44">
                  <c:v>0.61005688578384731</c:v>
                </c:pt>
                <c:pt idx="45">
                  <c:v>0.54930339826825847</c:v>
                </c:pt>
                <c:pt idx="46">
                  <c:v>0.4411750527659466</c:v>
                </c:pt>
                <c:pt idx="47">
                  <c:v>0.53689703837640668</c:v>
                </c:pt>
                <c:pt idx="48">
                  <c:v>0.19246823714173544</c:v>
                </c:pt>
                <c:pt idx="49">
                  <c:v>0.3874112914590242</c:v>
                </c:pt>
                <c:pt idx="50">
                  <c:v>0.81865032624821144</c:v>
                </c:pt>
                <c:pt idx="51">
                  <c:v>0.59676785561753398</c:v>
                </c:pt>
                <c:pt idx="52">
                  <c:v>0.3822563001138306</c:v>
                </c:pt>
                <c:pt idx="53">
                  <c:v>-4.0657642532780258E-2</c:v>
                </c:pt>
                <c:pt idx="54">
                  <c:v>-9.1367543118444416E-2</c:v>
                </c:pt>
                <c:pt idx="55">
                  <c:v>0.32589964549386874</c:v>
                </c:pt>
                <c:pt idx="56">
                  <c:v>0.28819613327848526</c:v>
                </c:pt>
                <c:pt idx="57">
                  <c:v>-0.11839766591293799</c:v>
                </c:pt>
                <c:pt idx="58">
                  <c:v>-0.17420623439445926</c:v>
                </c:pt>
                <c:pt idx="59">
                  <c:v>0.23368130822694244</c:v>
                </c:pt>
                <c:pt idx="60">
                  <c:v>-4.3581475524263169E-2</c:v>
                </c:pt>
                <c:pt idx="61">
                  <c:v>1.1297780862005293</c:v>
                </c:pt>
                <c:pt idx="62">
                  <c:v>1.1735801656739326</c:v>
                </c:pt>
                <c:pt idx="63">
                  <c:v>0.85531751027074421</c:v>
                </c:pt>
                <c:pt idx="64">
                  <c:v>0.2304173108886145</c:v>
                </c:pt>
                <c:pt idx="65">
                  <c:v>-0.14692418790277717</c:v>
                </c:pt>
                <c:pt idx="66">
                  <c:v>0.33484301315287723</c:v>
                </c:pt>
                <c:pt idx="67">
                  <c:v>-0.16559966891494415</c:v>
                </c:pt>
                <c:pt idx="68">
                  <c:v>-0.37087524567393082</c:v>
                </c:pt>
                <c:pt idx="69">
                  <c:v>0.16530856897415802</c:v>
                </c:pt>
                <c:pt idx="70">
                  <c:v>-0.49904537470962929</c:v>
                </c:pt>
                <c:pt idx="71">
                  <c:v>4.0739979358781042E-2</c:v>
                </c:pt>
                <c:pt idx="72">
                  <c:v>-4.2170470331415189E-3</c:v>
                </c:pt>
                <c:pt idx="73">
                  <c:v>-0.59106792627907723</c:v>
                </c:pt>
                <c:pt idx="74">
                  <c:v>-0.23160660929403143</c:v>
                </c:pt>
                <c:pt idx="75">
                  <c:v>-0.99704833744479071</c:v>
                </c:pt>
                <c:pt idx="76">
                  <c:v>-1.89766381330372</c:v>
                </c:pt>
                <c:pt idx="77">
                  <c:v>-1.971276284550517</c:v>
                </c:pt>
                <c:pt idx="78">
                  <c:v>-1.0987386547571409</c:v>
                </c:pt>
                <c:pt idx="79">
                  <c:v>-1.0866830159939083</c:v>
                </c:pt>
                <c:pt idx="80">
                  <c:v>-0.5743230962264585</c:v>
                </c:pt>
                <c:pt idx="81">
                  <c:v>-0.47773998819067565</c:v>
                </c:pt>
                <c:pt idx="82">
                  <c:v>-0.12377189948015221</c:v>
                </c:pt>
                <c:pt idx="83">
                  <c:v>-0.10193486851621536</c:v>
                </c:pt>
                <c:pt idx="84">
                  <c:v>-0.80747202361793935</c:v>
                </c:pt>
                <c:pt idx="85">
                  <c:v>1.2922867086778052</c:v>
                </c:pt>
                <c:pt idx="86">
                  <c:v>1.1509456670668836</c:v>
                </c:pt>
                <c:pt idx="87">
                  <c:v>0.73212242255324256</c:v>
                </c:pt>
                <c:pt idx="88">
                  <c:v>1.1470230473159519</c:v>
                </c:pt>
                <c:pt idx="89">
                  <c:v>2.0212095436922155</c:v>
                </c:pt>
                <c:pt idx="90">
                  <c:v>2.7147381037355212</c:v>
                </c:pt>
                <c:pt idx="91">
                  <c:v>2.4636060039051024</c:v>
                </c:pt>
                <c:pt idx="92">
                  <c:v>3.3099410542546934</c:v>
                </c:pt>
                <c:pt idx="93">
                  <c:v>2.64899059039917</c:v>
                </c:pt>
                <c:pt idx="94">
                  <c:v>2.4145882719985101</c:v>
                </c:pt>
                <c:pt idx="95">
                  <c:v>2.2834166064981956</c:v>
                </c:pt>
                <c:pt idx="96">
                  <c:v>1.4980460568700451</c:v>
                </c:pt>
                <c:pt idx="97">
                  <c:v>2.1505111040104623</c:v>
                </c:pt>
                <c:pt idx="98">
                  <c:v>1.9963778272632968</c:v>
                </c:pt>
                <c:pt idx="99">
                  <c:v>1.9700155863238615</c:v>
                </c:pt>
                <c:pt idx="100">
                  <c:v>2.1797994529508813</c:v>
                </c:pt>
                <c:pt idx="101">
                  <c:v>2.5654543681586164</c:v>
                </c:pt>
                <c:pt idx="102">
                  <c:v>2.5271595214207636</c:v>
                </c:pt>
                <c:pt idx="103">
                  <c:v>3.0928955096266231</c:v>
                </c:pt>
                <c:pt idx="104">
                  <c:v>3.7649340985111825</c:v>
                </c:pt>
                <c:pt idx="105">
                  <c:v>4.2681780250177255</c:v>
                </c:pt>
                <c:pt idx="106">
                  <c:v>3.3720883126739185</c:v>
                </c:pt>
                <c:pt idx="107">
                  <c:v>3.2906833006112537</c:v>
                </c:pt>
                <c:pt idx="108">
                  <c:v>3.3753116114526502</c:v>
                </c:pt>
                <c:pt idx="109">
                  <c:v>3.6818529592706808</c:v>
                </c:pt>
                <c:pt idx="110">
                  <c:v>3.4097314195004396</c:v>
                </c:pt>
                <c:pt idx="111">
                  <c:v>3.0318645796792554</c:v>
                </c:pt>
                <c:pt idx="112">
                  <c:v>3.4305280142057422</c:v>
                </c:pt>
                <c:pt idx="113">
                  <c:v>4.153096100363241</c:v>
                </c:pt>
                <c:pt idx="114">
                  <c:v>3.686619209138974</c:v>
                </c:pt>
                <c:pt idx="115">
                  <c:v>3.8754309354674339</c:v>
                </c:pt>
                <c:pt idx="116">
                  <c:v>3.7758583087244366</c:v>
                </c:pt>
                <c:pt idx="117">
                  <c:v>3.5895672253859106</c:v>
                </c:pt>
                <c:pt idx="118">
                  <c:v>3.8858911488106216</c:v>
                </c:pt>
                <c:pt idx="119">
                  <c:v>3.8422862712050709</c:v>
                </c:pt>
                <c:pt idx="120">
                  <c:v>3.6400946765601492</c:v>
                </c:pt>
                <c:pt idx="121">
                  <c:v>3.5706913527668052</c:v>
                </c:pt>
                <c:pt idx="122">
                  <c:v>3.6531359874050642</c:v>
                </c:pt>
                <c:pt idx="123">
                  <c:v>3.4015240816900412</c:v>
                </c:pt>
                <c:pt idx="124">
                  <c:v>3.5139875687568756</c:v>
                </c:pt>
                <c:pt idx="125">
                  <c:v>2.9999812301223656</c:v>
                </c:pt>
                <c:pt idx="126">
                  <c:v>2.5313925947450109</c:v>
                </c:pt>
                <c:pt idx="127">
                  <c:v>2.3139182296340453</c:v>
                </c:pt>
                <c:pt idx="128">
                  <c:v>2.2597537266661272</c:v>
                </c:pt>
                <c:pt idx="129">
                  <c:v>2.1669040921638443</c:v>
                </c:pt>
                <c:pt idx="130">
                  <c:v>2.0523607589979411</c:v>
                </c:pt>
                <c:pt idx="131">
                  <c:v>1.7305203423422313</c:v>
                </c:pt>
                <c:pt idx="132">
                  <c:v>1.3534483030063766</c:v>
                </c:pt>
                <c:pt idx="133">
                  <c:v>2.3933940293584026</c:v>
                </c:pt>
                <c:pt idx="134">
                  <c:v>2.1770306415705329</c:v>
                </c:pt>
                <c:pt idx="135">
                  <c:v>2.0900964122333265</c:v>
                </c:pt>
                <c:pt idx="136">
                  <c:v>2.3638656337887332</c:v>
                </c:pt>
                <c:pt idx="137">
                  <c:v>2.3352326654486149</c:v>
                </c:pt>
                <c:pt idx="138">
                  <c:v>2.2142407807934443</c:v>
                </c:pt>
                <c:pt idx="139">
                  <c:v>2.322885494604817</c:v>
                </c:pt>
                <c:pt idx="140">
                  <c:v>2.2701425727813751</c:v>
                </c:pt>
                <c:pt idx="141">
                  <c:v>2.0904408202770552</c:v>
                </c:pt>
                <c:pt idx="142">
                  <c:v>2.1084985234579667</c:v>
                </c:pt>
                <c:pt idx="143">
                  <c:v>2.0235381845635625</c:v>
                </c:pt>
                <c:pt idx="144">
                  <c:v>1.9699155017317125</c:v>
                </c:pt>
                <c:pt idx="145">
                  <c:v>2.5683017458685091</c:v>
                </c:pt>
                <c:pt idx="146">
                  <c:v>2.0211071729862891</c:v>
                </c:pt>
                <c:pt idx="147">
                  <c:v>2.1422961341060542</c:v>
                </c:pt>
                <c:pt idx="148">
                  <c:v>2.00383917721912</c:v>
                </c:pt>
                <c:pt idx="149">
                  <c:v>1.7492962312953413</c:v>
                </c:pt>
                <c:pt idx="150">
                  <c:v>1.5501410073586541</c:v>
                </c:pt>
                <c:pt idx="151">
                  <c:v>1.5105623348104436</c:v>
                </c:pt>
                <c:pt idx="152">
                  <c:v>1.7424914121748714</c:v>
                </c:pt>
                <c:pt idx="153">
                  <c:v>2.0276487996080359</c:v>
                </c:pt>
                <c:pt idx="154">
                  <c:v>1.5603316261414593</c:v>
                </c:pt>
                <c:pt idx="155">
                  <c:v>1.5048309468586432</c:v>
                </c:pt>
                <c:pt idx="156">
                  <c:v>1.5118911648665128</c:v>
                </c:pt>
                <c:pt idx="157">
                  <c:v>2.1288564343380321</c:v>
                </c:pt>
                <c:pt idx="158">
                  <c:v>2.1501860420815113</c:v>
                </c:pt>
                <c:pt idx="159">
                  <c:v>1.9677585289873321</c:v>
                </c:pt>
                <c:pt idx="160">
                  <c:v>2.0563237817206992</c:v>
                </c:pt>
                <c:pt idx="161">
                  <c:v>1.999141316264418</c:v>
                </c:pt>
                <c:pt idx="162">
                  <c:v>2.2937355440455085</c:v>
                </c:pt>
                <c:pt idx="163">
                  <c:v>2.2795700142616222</c:v>
                </c:pt>
                <c:pt idx="164">
                  <c:v>2.1885270276128135</c:v>
                </c:pt>
                <c:pt idx="165">
                  <c:v>2.1518463710243152</c:v>
                </c:pt>
                <c:pt idx="166">
                  <c:v>2.1700312398762245</c:v>
                </c:pt>
                <c:pt idx="167">
                  <c:v>1.4517905943675538</c:v>
                </c:pt>
                <c:pt idx="168">
                  <c:v>1.3496463723232486</c:v>
                </c:pt>
                <c:pt idx="169">
                  <c:v>1.7464970384893785</c:v>
                </c:pt>
                <c:pt idx="170">
                  <c:v>1.6361913850130332</c:v>
                </c:pt>
                <c:pt idx="171">
                  <c:v>1.5038280117307181</c:v>
                </c:pt>
                <c:pt idx="172">
                  <c:v>1.6162667315418364</c:v>
                </c:pt>
                <c:pt idx="173">
                  <c:v>1.7243473438670023</c:v>
                </c:pt>
                <c:pt idx="174">
                  <c:v>1.6495818994599176</c:v>
                </c:pt>
                <c:pt idx="175">
                  <c:v>1.6422181345287687</c:v>
                </c:pt>
                <c:pt idx="176">
                  <c:v>1.7557695475211315</c:v>
                </c:pt>
                <c:pt idx="177">
                  <c:v>1.4941713852905929</c:v>
                </c:pt>
                <c:pt idx="178">
                  <c:v>1.4940423347601368</c:v>
                </c:pt>
                <c:pt idx="179">
                  <c:v>1.3219531534944808</c:v>
                </c:pt>
                <c:pt idx="180">
                  <c:v>1.3164279138767485</c:v>
                </c:pt>
                <c:pt idx="181">
                  <c:v>1.5304365790739358</c:v>
                </c:pt>
                <c:pt idx="182">
                  <c:v>1.6317602627636285</c:v>
                </c:pt>
                <c:pt idx="183">
                  <c:v>1.7196566231943047</c:v>
                </c:pt>
                <c:pt idx="184">
                  <c:v>1.5489337689592677</c:v>
                </c:pt>
                <c:pt idx="185">
                  <c:v>1.4888435471547297</c:v>
                </c:pt>
                <c:pt idx="186">
                  <c:v>1.3728562112384894</c:v>
                </c:pt>
                <c:pt idx="187">
                  <c:v>1.2834139280134149</c:v>
                </c:pt>
                <c:pt idx="188">
                  <c:v>1.193363181949926</c:v>
                </c:pt>
                <c:pt idx="189">
                  <c:v>1.0142812645915482</c:v>
                </c:pt>
                <c:pt idx="190">
                  <c:v>1.331097036938532</c:v>
                </c:pt>
                <c:pt idx="191">
                  <c:v>1.2004499623549787</c:v>
                </c:pt>
                <c:pt idx="192">
                  <c:v>1.9360934276864059</c:v>
                </c:pt>
                <c:pt idx="193">
                  <c:v>1.9023913045642322</c:v>
                </c:pt>
                <c:pt idx="194">
                  <c:v>1.6522172911768944</c:v>
                </c:pt>
                <c:pt idx="195">
                  <c:v>1.8672145101533557</c:v>
                </c:pt>
                <c:pt idx="196">
                  <c:v>1.678907186004329</c:v>
                </c:pt>
                <c:pt idx="197">
                  <c:v>2.3128121523802596</c:v>
                </c:pt>
                <c:pt idx="198">
                  <c:v>2.1689415852984002</c:v>
                </c:pt>
                <c:pt idx="199">
                  <c:v>2.1466238957196802</c:v>
                </c:pt>
                <c:pt idx="200">
                  <c:v>2.8022356602675971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B-4ADC-BABF-10668D4A7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624640"/>
        <c:axId val="332626176"/>
      </c:areaChart>
      <c:lineChart>
        <c:grouping val="standard"/>
        <c:varyColors val="0"/>
        <c:ser>
          <c:idx val="0"/>
          <c:order val="0"/>
          <c:tx>
            <c:strRef>
              <c:f>'BBB vs equities'!$I$2</c:f>
              <c:strCache>
                <c:ptCount val="1"/>
                <c:pt idx="0">
                  <c:v>BBB yield</c:v>
                </c:pt>
              </c:strCache>
            </c:strRef>
          </c:tx>
          <c:marker>
            <c:symbol val="none"/>
          </c:marker>
          <c:cat>
            <c:numRef>
              <c:f>'BBB vs equities'!$H$6:$H$316</c:f>
              <c:numCache>
                <c:formatCode>m/d/yyyy</c:formatCode>
                <c:ptCount val="311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37771</c:v>
                </c:pt>
                <c:pt idx="6">
                  <c:v>37802</c:v>
                </c:pt>
                <c:pt idx="7">
                  <c:v>37833</c:v>
                </c:pt>
                <c:pt idx="8">
                  <c:v>37862</c:v>
                </c:pt>
                <c:pt idx="9">
                  <c:v>37894</c:v>
                </c:pt>
                <c:pt idx="10">
                  <c:v>37925</c:v>
                </c:pt>
                <c:pt idx="11">
                  <c:v>37953</c:v>
                </c:pt>
                <c:pt idx="12">
                  <c:v>37986</c:v>
                </c:pt>
                <c:pt idx="13">
                  <c:v>38016</c:v>
                </c:pt>
                <c:pt idx="14">
                  <c:v>38044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38198</c:v>
                </c:pt>
                <c:pt idx="20">
                  <c:v>38230</c:v>
                </c:pt>
                <c:pt idx="21">
                  <c:v>38260</c:v>
                </c:pt>
                <c:pt idx="22">
                  <c:v>38289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38471</c:v>
                </c:pt>
                <c:pt idx="29">
                  <c:v>38503</c:v>
                </c:pt>
                <c:pt idx="30">
                  <c:v>38533</c:v>
                </c:pt>
                <c:pt idx="31">
                  <c:v>38562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38716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38835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38989</c:v>
                </c:pt>
                <c:pt idx="46">
                  <c:v>39021</c:v>
                </c:pt>
                <c:pt idx="47">
                  <c:v>39051</c:v>
                </c:pt>
                <c:pt idx="48">
                  <c:v>39080</c:v>
                </c:pt>
                <c:pt idx="49">
                  <c:v>39113</c:v>
                </c:pt>
                <c:pt idx="50">
                  <c:v>39141</c:v>
                </c:pt>
                <c:pt idx="51">
                  <c:v>39171</c:v>
                </c:pt>
                <c:pt idx="52">
                  <c:v>39202</c:v>
                </c:pt>
                <c:pt idx="53">
                  <c:v>39233</c:v>
                </c:pt>
                <c:pt idx="54">
                  <c:v>39262</c:v>
                </c:pt>
                <c:pt idx="55">
                  <c:v>39294</c:v>
                </c:pt>
                <c:pt idx="56">
                  <c:v>39325</c:v>
                </c:pt>
                <c:pt idx="57">
                  <c:v>39353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39568</c:v>
                </c:pt>
                <c:pt idx="65">
                  <c:v>39598</c:v>
                </c:pt>
                <c:pt idx="66">
                  <c:v>39629</c:v>
                </c:pt>
                <c:pt idx="67">
                  <c:v>39660</c:v>
                </c:pt>
                <c:pt idx="68">
                  <c:v>39689</c:v>
                </c:pt>
                <c:pt idx="69">
                  <c:v>39721</c:v>
                </c:pt>
                <c:pt idx="70">
                  <c:v>39752</c:v>
                </c:pt>
                <c:pt idx="71">
                  <c:v>39780</c:v>
                </c:pt>
                <c:pt idx="72">
                  <c:v>39813</c:v>
                </c:pt>
                <c:pt idx="73">
                  <c:v>39843</c:v>
                </c:pt>
                <c:pt idx="74">
                  <c:v>39871</c:v>
                </c:pt>
                <c:pt idx="75">
                  <c:v>39903</c:v>
                </c:pt>
                <c:pt idx="76">
                  <c:v>39933</c:v>
                </c:pt>
                <c:pt idx="77">
                  <c:v>39962</c:v>
                </c:pt>
                <c:pt idx="78">
                  <c:v>39994</c:v>
                </c:pt>
                <c:pt idx="79">
                  <c:v>40025</c:v>
                </c:pt>
                <c:pt idx="80">
                  <c:v>40056</c:v>
                </c:pt>
                <c:pt idx="81">
                  <c:v>40086</c:v>
                </c:pt>
                <c:pt idx="82">
                  <c:v>40116</c:v>
                </c:pt>
                <c:pt idx="83">
                  <c:v>40147</c:v>
                </c:pt>
                <c:pt idx="84">
                  <c:v>40178</c:v>
                </c:pt>
                <c:pt idx="85">
                  <c:v>40207</c:v>
                </c:pt>
                <c:pt idx="86">
                  <c:v>40235</c:v>
                </c:pt>
                <c:pt idx="87">
                  <c:v>40268</c:v>
                </c:pt>
                <c:pt idx="88">
                  <c:v>40298</c:v>
                </c:pt>
                <c:pt idx="89">
                  <c:v>40329</c:v>
                </c:pt>
                <c:pt idx="90">
                  <c:v>40359</c:v>
                </c:pt>
                <c:pt idx="91">
                  <c:v>40389</c:v>
                </c:pt>
                <c:pt idx="92">
                  <c:v>40421</c:v>
                </c:pt>
                <c:pt idx="93">
                  <c:v>40451</c:v>
                </c:pt>
                <c:pt idx="94">
                  <c:v>40480</c:v>
                </c:pt>
                <c:pt idx="95">
                  <c:v>40512</c:v>
                </c:pt>
                <c:pt idx="96">
                  <c:v>40543</c:v>
                </c:pt>
                <c:pt idx="97">
                  <c:v>40574</c:v>
                </c:pt>
                <c:pt idx="98">
                  <c:v>40602</c:v>
                </c:pt>
                <c:pt idx="99">
                  <c:v>40633</c:v>
                </c:pt>
                <c:pt idx="100">
                  <c:v>40662</c:v>
                </c:pt>
                <c:pt idx="101">
                  <c:v>40694</c:v>
                </c:pt>
                <c:pt idx="102">
                  <c:v>40724</c:v>
                </c:pt>
                <c:pt idx="103">
                  <c:v>40753</c:v>
                </c:pt>
                <c:pt idx="104">
                  <c:v>40786</c:v>
                </c:pt>
                <c:pt idx="105">
                  <c:v>40816</c:v>
                </c:pt>
                <c:pt idx="106">
                  <c:v>40847</c:v>
                </c:pt>
                <c:pt idx="107">
                  <c:v>40877</c:v>
                </c:pt>
                <c:pt idx="108">
                  <c:v>40907</c:v>
                </c:pt>
                <c:pt idx="109">
                  <c:v>40939</c:v>
                </c:pt>
                <c:pt idx="110">
                  <c:v>40968</c:v>
                </c:pt>
                <c:pt idx="111">
                  <c:v>40998</c:v>
                </c:pt>
                <c:pt idx="112">
                  <c:v>41029</c:v>
                </c:pt>
                <c:pt idx="113">
                  <c:v>41060</c:v>
                </c:pt>
                <c:pt idx="114">
                  <c:v>41089</c:v>
                </c:pt>
                <c:pt idx="115">
                  <c:v>41121</c:v>
                </c:pt>
                <c:pt idx="116">
                  <c:v>41152</c:v>
                </c:pt>
                <c:pt idx="117">
                  <c:v>41180</c:v>
                </c:pt>
                <c:pt idx="118">
                  <c:v>41213</c:v>
                </c:pt>
                <c:pt idx="119">
                  <c:v>41243</c:v>
                </c:pt>
                <c:pt idx="120">
                  <c:v>41274</c:v>
                </c:pt>
                <c:pt idx="121">
                  <c:v>41305</c:v>
                </c:pt>
                <c:pt idx="122">
                  <c:v>41333</c:v>
                </c:pt>
                <c:pt idx="123">
                  <c:v>41362</c:v>
                </c:pt>
                <c:pt idx="124">
                  <c:v>41394</c:v>
                </c:pt>
                <c:pt idx="125">
                  <c:v>41425</c:v>
                </c:pt>
                <c:pt idx="126">
                  <c:v>41453</c:v>
                </c:pt>
                <c:pt idx="127">
                  <c:v>41486</c:v>
                </c:pt>
                <c:pt idx="128">
                  <c:v>41516</c:v>
                </c:pt>
                <c:pt idx="129">
                  <c:v>41547</c:v>
                </c:pt>
                <c:pt idx="130">
                  <c:v>41578</c:v>
                </c:pt>
                <c:pt idx="131">
                  <c:v>41607</c:v>
                </c:pt>
                <c:pt idx="132">
                  <c:v>41639</c:v>
                </c:pt>
                <c:pt idx="133">
                  <c:v>41670</c:v>
                </c:pt>
                <c:pt idx="134">
                  <c:v>41698</c:v>
                </c:pt>
                <c:pt idx="135">
                  <c:v>41729</c:v>
                </c:pt>
                <c:pt idx="136">
                  <c:v>41759</c:v>
                </c:pt>
                <c:pt idx="137">
                  <c:v>41789</c:v>
                </c:pt>
                <c:pt idx="138">
                  <c:v>41820</c:v>
                </c:pt>
                <c:pt idx="139">
                  <c:v>41851</c:v>
                </c:pt>
                <c:pt idx="140">
                  <c:v>41880</c:v>
                </c:pt>
                <c:pt idx="141">
                  <c:v>41912</c:v>
                </c:pt>
                <c:pt idx="142">
                  <c:v>41943</c:v>
                </c:pt>
                <c:pt idx="143">
                  <c:v>41971</c:v>
                </c:pt>
                <c:pt idx="144">
                  <c:v>42004</c:v>
                </c:pt>
                <c:pt idx="145">
                  <c:v>42034</c:v>
                </c:pt>
                <c:pt idx="146">
                  <c:v>42062</c:v>
                </c:pt>
                <c:pt idx="147">
                  <c:v>42094</c:v>
                </c:pt>
                <c:pt idx="148">
                  <c:v>42124</c:v>
                </c:pt>
                <c:pt idx="149">
                  <c:v>42153</c:v>
                </c:pt>
                <c:pt idx="150">
                  <c:v>42185</c:v>
                </c:pt>
                <c:pt idx="151">
                  <c:v>42216</c:v>
                </c:pt>
                <c:pt idx="152">
                  <c:v>42247</c:v>
                </c:pt>
                <c:pt idx="153">
                  <c:v>42277</c:v>
                </c:pt>
                <c:pt idx="154">
                  <c:v>42307</c:v>
                </c:pt>
                <c:pt idx="155">
                  <c:v>42338</c:v>
                </c:pt>
                <c:pt idx="156">
                  <c:v>42369</c:v>
                </c:pt>
                <c:pt idx="157">
                  <c:v>42398</c:v>
                </c:pt>
                <c:pt idx="158">
                  <c:v>42429</c:v>
                </c:pt>
                <c:pt idx="159">
                  <c:v>42460</c:v>
                </c:pt>
                <c:pt idx="160">
                  <c:v>42489</c:v>
                </c:pt>
                <c:pt idx="161">
                  <c:v>42521</c:v>
                </c:pt>
                <c:pt idx="162">
                  <c:v>42551</c:v>
                </c:pt>
                <c:pt idx="163">
                  <c:v>42580</c:v>
                </c:pt>
                <c:pt idx="164">
                  <c:v>42613</c:v>
                </c:pt>
                <c:pt idx="165">
                  <c:v>42643</c:v>
                </c:pt>
                <c:pt idx="166">
                  <c:v>42674</c:v>
                </c:pt>
                <c:pt idx="167">
                  <c:v>42704</c:v>
                </c:pt>
                <c:pt idx="168">
                  <c:v>42734</c:v>
                </c:pt>
                <c:pt idx="169">
                  <c:v>42766</c:v>
                </c:pt>
                <c:pt idx="170">
                  <c:v>42794</c:v>
                </c:pt>
                <c:pt idx="171">
                  <c:v>42825</c:v>
                </c:pt>
                <c:pt idx="172">
                  <c:v>42853</c:v>
                </c:pt>
                <c:pt idx="173">
                  <c:v>42886</c:v>
                </c:pt>
                <c:pt idx="174">
                  <c:v>42916</c:v>
                </c:pt>
                <c:pt idx="175">
                  <c:v>42947</c:v>
                </c:pt>
                <c:pt idx="176">
                  <c:v>42978</c:v>
                </c:pt>
                <c:pt idx="177">
                  <c:v>43007</c:v>
                </c:pt>
                <c:pt idx="178">
                  <c:v>43039</c:v>
                </c:pt>
                <c:pt idx="179">
                  <c:v>43069</c:v>
                </c:pt>
                <c:pt idx="180">
                  <c:v>43098</c:v>
                </c:pt>
                <c:pt idx="181">
                  <c:v>43131</c:v>
                </c:pt>
                <c:pt idx="182">
                  <c:v>43159</c:v>
                </c:pt>
                <c:pt idx="183">
                  <c:v>43189</c:v>
                </c:pt>
                <c:pt idx="184">
                  <c:v>43220</c:v>
                </c:pt>
                <c:pt idx="185">
                  <c:v>43251</c:v>
                </c:pt>
                <c:pt idx="186">
                  <c:v>43280</c:v>
                </c:pt>
                <c:pt idx="187">
                  <c:v>43312</c:v>
                </c:pt>
                <c:pt idx="188">
                  <c:v>43343</c:v>
                </c:pt>
                <c:pt idx="189">
                  <c:v>43371</c:v>
                </c:pt>
                <c:pt idx="190">
                  <c:v>43404</c:v>
                </c:pt>
                <c:pt idx="191">
                  <c:v>43434</c:v>
                </c:pt>
                <c:pt idx="192">
                  <c:v>43465</c:v>
                </c:pt>
                <c:pt idx="193">
                  <c:v>43496</c:v>
                </c:pt>
                <c:pt idx="194">
                  <c:v>43524</c:v>
                </c:pt>
                <c:pt idx="195">
                  <c:v>43553</c:v>
                </c:pt>
                <c:pt idx="196">
                  <c:v>43585</c:v>
                </c:pt>
                <c:pt idx="197">
                  <c:v>43616</c:v>
                </c:pt>
                <c:pt idx="198">
                  <c:v>43644</c:v>
                </c:pt>
                <c:pt idx="199">
                  <c:v>43677</c:v>
                </c:pt>
                <c:pt idx="200">
                  <c:v>43700</c:v>
                </c:pt>
              </c:numCache>
            </c:numRef>
          </c:cat>
          <c:val>
            <c:numRef>
              <c:f>'BBB vs equities'!$I$6:$I$316</c:f>
              <c:numCache>
                <c:formatCode>General</c:formatCode>
                <c:ptCount val="311"/>
                <c:pt idx="0">
                  <c:v>6.3959999999999999</c:v>
                </c:pt>
                <c:pt idx="1">
                  <c:v>6.3525</c:v>
                </c:pt>
                <c:pt idx="2">
                  <c:v>5.9297000000000004</c:v>
                </c:pt>
                <c:pt idx="3">
                  <c:v>5.7160000000000002</c:v>
                </c:pt>
                <c:pt idx="4">
                  <c:v>5.8658999999999999</c:v>
                </c:pt>
                <c:pt idx="5">
                  <c:v>5.5799000000000003</c:v>
                </c:pt>
                <c:pt idx="6">
                  <c:v>5.3232999999999997</c:v>
                </c:pt>
                <c:pt idx="7">
                  <c:v>6.0255000000000001</c:v>
                </c:pt>
                <c:pt idx="8">
                  <c:v>6.1535999999999991</c:v>
                </c:pt>
                <c:pt idx="9">
                  <c:v>5.5375999999999994</c:v>
                </c:pt>
                <c:pt idx="10">
                  <c:v>5.7226999999999997</c:v>
                </c:pt>
                <c:pt idx="11">
                  <c:v>5.6815999999999995</c:v>
                </c:pt>
                <c:pt idx="12">
                  <c:v>5.5555000000000003</c:v>
                </c:pt>
                <c:pt idx="13">
                  <c:v>5.4318999999999997</c:v>
                </c:pt>
                <c:pt idx="14">
                  <c:v>5.2511000000000001</c:v>
                </c:pt>
                <c:pt idx="15">
                  <c:v>5.1848000000000001</c:v>
                </c:pt>
                <c:pt idx="16">
                  <c:v>5.8153000000000006</c:v>
                </c:pt>
                <c:pt idx="17">
                  <c:v>6.0367999999999995</c:v>
                </c:pt>
                <c:pt idx="18">
                  <c:v>5.8906000000000009</c:v>
                </c:pt>
                <c:pt idx="19">
                  <c:v>5.8447000000000005</c:v>
                </c:pt>
                <c:pt idx="20">
                  <c:v>5.5366999999999997</c:v>
                </c:pt>
                <c:pt idx="21">
                  <c:v>5.4993999999999996</c:v>
                </c:pt>
                <c:pt idx="22">
                  <c:v>5.4634999999999998</c:v>
                </c:pt>
                <c:pt idx="23">
                  <c:v>5.6791999999999998</c:v>
                </c:pt>
                <c:pt idx="24">
                  <c:v>5.5382000000000007</c:v>
                </c:pt>
                <c:pt idx="25">
                  <c:v>5.4779999999999998</c:v>
                </c:pt>
                <c:pt idx="26">
                  <c:v>5.6566000000000001</c:v>
                </c:pt>
                <c:pt idx="27">
                  <c:v>5.9314999999999998</c:v>
                </c:pt>
                <c:pt idx="28">
                  <c:v>5.9175999999999993</c:v>
                </c:pt>
                <c:pt idx="29">
                  <c:v>5.7210000000000001</c:v>
                </c:pt>
                <c:pt idx="30">
                  <c:v>5.5530000000000008</c:v>
                </c:pt>
                <c:pt idx="31">
                  <c:v>5.806</c:v>
                </c:pt>
                <c:pt idx="32">
                  <c:v>5.5437000000000003</c:v>
                </c:pt>
                <c:pt idx="33">
                  <c:v>5.9740000000000002</c:v>
                </c:pt>
                <c:pt idx="34">
                  <c:v>6.1905999999999999</c:v>
                </c:pt>
                <c:pt idx="35">
                  <c:v>5.7839999999999998</c:v>
                </c:pt>
                <c:pt idx="36">
                  <c:v>5.6410999999999998</c:v>
                </c:pt>
                <c:pt idx="37">
                  <c:v>5.7751999999999999</c:v>
                </c:pt>
                <c:pt idx="38">
                  <c:v>5.7510000000000003</c:v>
                </c:pt>
                <c:pt idx="39">
                  <c:v>6.0771999999999995</c:v>
                </c:pt>
                <c:pt idx="40">
                  <c:v>6.2905000000000006</c:v>
                </c:pt>
                <c:pt idx="41">
                  <c:v>6.3385999999999996</c:v>
                </c:pt>
                <c:pt idx="42">
                  <c:v>6.4164000000000003</c:v>
                </c:pt>
                <c:pt idx="43">
                  <c:v>6.2694000000000001</c:v>
                </c:pt>
                <c:pt idx="44">
                  <c:v>6.0057999999999998</c:v>
                </c:pt>
                <c:pt idx="45">
                  <c:v>5.9076000000000004</c:v>
                </c:pt>
                <c:pt idx="46">
                  <c:v>5.8780999999999999</c:v>
                </c:pt>
                <c:pt idx="47">
                  <c:v>5.6981000000000002</c:v>
                </c:pt>
                <c:pt idx="48">
                  <c:v>5.9422000000000006</c:v>
                </c:pt>
                <c:pt idx="49">
                  <c:v>6.0179999999999998</c:v>
                </c:pt>
                <c:pt idx="50">
                  <c:v>5.7456999999999994</c:v>
                </c:pt>
                <c:pt idx="51">
                  <c:v>5.8742999999999999</c:v>
                </c:pt>
                <c:pt idx="52">
                  <c:v>5.8722000000000003</c:v>
                </c:pt>
                <c:pt idx="53">
                  <c:v>6.1279000000000003</c:v>
                </c:pt>
                <c:pt idx="54">
                  <c:v>6.3044000000000002</c:v>
                </c:pt>
                <c:pt idx="55">
                  <c:v>6.1788000000000007</c:v>
                </c:pt>
                <c:pt idx="56">
                  <c:v>6.1392000000000007</c:v>
                </c:pt>
                <c:pt idx="57">
                  <c:v>6.2965</c:v>
                </c:pt>
                <c:pt idx="58">
                  <c:v>6.1907999999999994</c:v>
                </c:pt>
                <c:pt idx="59">
                  <c:v>5.9279000000000002</c:v>
                </c:pt>
                <c:pt idx="60">
                  <c:v>6.1132</c:v>
                </c:pt>
                <c:pt idx="61">
                  <c:v>5.9730999999999996</c:v>
                </c:pt>
                <c:pt idx="62">
                  <c:v>6.0991999999999997</c:v>
                </c:pt>
                <c:pt idx="63">
                  <c:v>6.3396000000000008</c:v>
                </c:pt>
                <c:pt idx="64">
                  <c:v>6.4178999999999995</c:v>
                </c:pt>
                <c:pt idx="65">
                  <c:v>6.6894999999999998</c:v>
                </c:pt>
                <c:pt idx="66">
                  <c:v>6.7289999999999992</c:v>
                </c:pt>
                <c:pt idx="67">
                  <c:v>7.0061999999999998</c:v>
                </c:pt>
                <c:pt idx="68">
                  <c:v>6.8615999999999993</c:v>
                </c:pt>
                <c:pt idx="69">
                  <c:v>6.9933999999999994</c:v>
                </c:pt>
                <c:pt idx="70">
                  <c:v>8.593</c:v>
                </c:pt>
                <c:pt idx="71">
                  <c:v>8.35</c:v>
                </c:pt>
                <c:pt idx="72">
                  <c:v>7.9423000000000004</c:v>
                </c:pt>
                <c:pt idx="73">
                  <c:v>8.5902999999999992</c:v>
                </c:pt>
                <c:pt idx="74">
                  <c:v>8.6030999999999995</c:v>
                </c:pt>
                <c:pt idx="75">
                  <c:v>8.3828999999999994</c:v>
                </c:pt>
                <c:pt idx="76">
                  <c:v>8.4687000000000001</c:v>
                </c:pt>
                <c:pt idx="77">
                  <c:v>8.1994000000000007</c:v>
                </c:pt>
                <c:pt idx="78">
                  <c:v>7.5526</c:v>
                </c:pt>
                <c:pt idx="79">
                  <c:v>7.1796000000000006</c:v>
                </c:pt>
                <c:pt idx="80">
                  <c:v>6.4375</c:v>
                </c:pt>
                <c:pt idx="81">
                  <c:v>6.1553000000000004</c:v>
                </c:pt>
                <c:pt idx="82">
                  <c:v>6.1128</c:v>
                </c:pt>
                <c:pt idx="83">
                  <c:v>5.8878000000000004</c:v>
                </c:pt>
                <c:pt idx="84">
                  <c:v>6.3567999999999998</c:v>
                </c:pt>
                <c:pt idx="85">
                  <c:v>5.9344000000000001</c:v>
                </c:pt>
                <c:pt idx="86">
                  <c:v>5.9116999999999997</c:v>
                </c:pt>
                <c:pt idx="87">
                  <c:v>5.9356999999999998</c:v>
                </c:pt>
                <c:pt idx="88">
                  <c:v>5.6532</c:v>
                </c:pt>
                <c:pt idx="89">
                  <c:v>5.4348000000000001</c:v>
                </c:pt>
                <c:pt idx="90">
                  <c:v>5.1810999999999998</c:v>
                </c:pt>
                <c:pt idx="91">
                  <c:v>5.0751999999999997</c:v>
                </c:pt>
                <c:pt idx="92">
                  <c:v>4.6383000000000001</c:v>
                </c:pt>
                <c:pt idx="93">
                  <c:v>4.6498000000000008</c:v>
                </c:pt>
                <c:pt idx="94">
                  <c:v>4.7492999999999999</c:v>
                </c:pt>
                <c:pt idx="95">
                  <c:v>4.9367999999999999</c:v>
                </c:pt>
                <c:pt idx="96">
                  <c:v>5.2835000000000001</c:v>
                </c:pt>
                <c:pt idx="97">
                  <c:v>5.2804000000000002</c:v>
                </c:pt>
                <c:pt idx="98">
                  <c:v>5.2572000000000001</c:v>
                </c:pt>
                <c:pt idx="99">
                  <c:v>5.3403</c:v>
                </c:pt>
                <c:pt idx="100">
                  <c:v>5.0563000000000002</c:v>
                </c:pt>
                <c:pt idx="101">
                  <c:v>4.8107000000000006</c:v>
                </c:pt>
                <c:pt idx="102">
                  <c:v>4.96</c:v>
                </c:pt>
                <c:pt idx="103">
                  <c:v>4.5960999999999999</c:v>
                </c:pt>
                <c:pt idx="104">
                  <c:v>4.4333999999999998</c:v>
                </c:pt>
                <c:pt idx="105">
                  <c:v>4.4854000000000003</c:v>
                </c:pt>
                <c:pt idx="106">
                  <c:v>4.5333000000000006</c:v>
                </c:pt>
                <c:pt idx="107">
                  <c:v>4.6579999999999995</c:v>
                </c:pt>
                <c:pt idx="108">
                  <c:v>4.4862000000000002</c:v>
                </c:pt>
                <c:pt idx="109">
                  <c:v>4.2871000000000006</c:v>
                </c:pt>
                <c:pt idx="110">
                  <c:v>4.2404999999999999</c:v>
                </c:pt>
                <c:pt idx="111">
                  <c:v>4.3688000000000002</c:v>
                </c:pt>
                <c:pt idx="112">
                  <c:v>4.0937000000000001</c:v>
                </c:pt>
                <c:pt idx="113">
                  <c:v>3.8477999999999999</c:v>
                </c:pt>
                <c:pt idx="114">
                  <c:v>3.9649000000000001</c:v>
                </c:pt>
                <c:pt idx="115">
                  <c:v>3.6178999999999997</c:v>
                </c:pt>
                <c:pt idx="116">
                  <c:v>3.5884</c:v>
                </c:pt>
                <c:pt idx="117">
                  <c:v>3.5735000000000001</c:v>
                </c:pt>
                <c:pt idx="118">
                  <c:v>3.4901</c:v>
                </c:pt>
                <c:pt idx="119">
                  <c:v>3.4856000000000003</c:v>
                </c:pt>
                <c:pt idx="120">
                  <c:v>3.6274000000000002</c:v>
                </c:pt>
                <c:pt idx="121">
                  <c:v>3.7849000000000004</c:v>
                </c:pt>
                <c:pt idx="122">
                  <c:v>3.6356000000000002</c:v>
                </c:pt>
                <c:pt idx="123">
                  <c:v>3.6286</c:v>
                </c:pt>
                <c:pt idx="124">
                  <c:v>3.3616999999999999</c:v>
                </c:pt>
                <c:pt idx="125">
                  <c:v>3.7382</c:v>
                </c:pt>
                <c:pt idx="126">
                  <c:v>4.3056999999999999</c:v>
                </c:pt>
                <c:pt idx="127">
                  <c:v>4.2362000000000002</c:v>
                </c:pt>
                <c:pt idx="128">
                  <c:v>4.4939</c:v>
                </c:pt>
                <c:pt idx="129">
                  <c:v>4.3899999999999997</c:v>
                </c:pt>
                <c:pt idx="130">
                  <c:v>4.2641999999999998</c:v>
                </c:pt>
                <c:pt idx="131">
                  <c:v>4.4245000000000001</c:v>
                </c:pt>
                <c:pt idx="132">
                  <c:v>4.6281999999999996</c:v>
                </c:pt>
                <c:pt idx="133">
                  <c:v>4.2040000000000006</c:v>
                </c:pt>
                <c:pt idx="134">
                  <c:v>4.1475999999999997</c:v>
                </c:pt>
                <c:pt idx="135">
                  <c:v>4.1680000000000001</c:v>
                </c:pt>
                <c:pt idx="136">
                  <c:v>3.8859000000000004</c:v>
                </c:pt>
                <c:pt idx="137">
                  <c:v>3.7959000000000005</c:v>
                </c:pt>
                <c:pt idx="138">
                  <c:v>3.8104000000000005</c:v>
                </c:pt>
                <c:pt idx="139">
                  <c:v>3.8677999999999999</c:v>
                </c:pt>
                <c:pt idx="140">
                  <c:v>3.6931000000000003</c:v>
                </c:pt>
                <c:pt idx="141">
                  <c:v>3.9588000000000001</c:v>
                </c:pt>
                <c:pt idx="142">
                  <c:v>3.8452999999999999</c:v>
                </c:pt>
                <c:pt idx="143">
                  <c:v>3.7840000000000003</c:v>
                </c:pt>
                <c:pt idx="144">
                  <c:v>3.8411999999999997</c:v>
                </c:pt>
                <c:pt idx="145">
                  <c:v>3.4107000000000003</c:v>
                </c:pt>
                <c:pt idx="146">
                  <c:v>3.6029999999999998</c:v>
                </c:pt>
                <c:pt idx="147">
                  <c:v>3.5731000000000002</c:v>
                </c:pt>
                <c:pt idx="148">
                  <c:v>3.6416999999999997</c:v>
                </c:pt>
                <c:pt idx="149">
                  <c:v>3.8613999999999997</c:v>
                </c:pt>
                <c:pt idx="150">
                  <c:v>4.1631</c:v>
                </c:pt>
                <c:pt idx="151">
                  <c:v>4.1200999999999999</c:v>
                </c:pt>
                <c:pt idx="152">
                  <c:v>4.2478999999999996</c:v>
                </c:pt>
                <c:pt idx="153">
                  <c:v>4.0968</c:v>
                </c:pt>
                <c:pt idx="154">
                  <c:v>4.1220999999999997</c:v>
                </c:pt>
                <c:pt idx="155">
                  <c:v>4.1660000000000004</c:v>
                </c:pt>
                <c:pt idx="156">
                  <c:v>4.2393999999999998</c:v>
                </c:pt>
                <c:pt idx="157">
                  <c:v>4.0908999999999995</c:v>
                </c:pt>
                <c:pt idx="158">
                  <c:v>4.0147000000000004</c:v>
                </c:pt>
                <c:pt idx="159">
                  <c:v>3.7587000000000002</c:v>
                </c:pt>
                <c:pt idx="160">
                  <c:v>3.6233</c:v>
                </c:pt>
                <c:pt idx="161">
                  <c:v>3.6058000000000003</c:v>
                </c:pt>
                <c:pt idx="162">
                  <c:v>3.2997000000000001</c:v>
                </c:pt>
                <c:pt idx="163">
                  <c:v>3.1431</c:v>
                </c:pt>
                <c:pt idx="164">
                  <c:v>3.23</c:v>
                </c:pt>
                <c:pt idx="165">
                  <c:v>3.2443999999999997</c:v>
                </c:pt>
                <c:pt idx="166">
                  <c:v>3.4154999999999998</c:v>
                </c:pt>
                <c:pt idx="167">
                  <c:v>3.9609000000000001</c:v>
                </c:pt>
                <c:pt idx="168">
                  <c:v>3.9443000000000001</c:v>
                </c:pt>
                <c:pt idx="169">
                  <c:v>3.9531000000000001</c:v>
                </c:pt>
                <c:pt idx="170">
                  <c:v>3.8399000000000001</c:v>
                </c:pt>
                <c:pt idx="171">
                  <c:v>3.9573999999999998</c:v>
                </c:pt>
                <c:pt idx="172">
                  <c:v>3.8201999999999998</c:v>
                </c:pt>
                <c:pt idx="173">
                  <c:v>3.6627999999999998</c:v>
                </c:pt>
                <c:pt idx="174">
                  <c:v>3.7137000000000002</c:v>
                </c:pt>
                <c:pt idx="175">
                  <c:v>3.6442000000000001</c:v>
                </c:pt>
                <c:pt idx="176">
                  <c:v>3.5369999999999999</c:v>
                </c:pt>
                <c:pt idx="177">
                  <c:v>3.6936</c:v>
                </c:pt>
                <c:pt idx="178">
                  <c:v>3.6693000000000002</c:v>
                </c:pt>
                <c:pt idx="179">
                  <c:v>3.7297000000000002</c:v>
                </c:pt>
                <c:pt idx="180">
                  <c:v>3.6954000000000002</c:v>
                </c:pt>
                <c:pt idx="181">
                  <c:v>3.9350000000000001</c:v>
                </c:pt>
                <c:pt idx="182">
                  <c:v>4.1305999999999994</c:v>
                </c:pt>
                <c:pt idx="183">
                  <c:v>4.1789000000000005</c:v>
                </c:pt>
                <c:pt idx="184">
                  <c:v>4.4131</c:v>
                </c:pt>
                <c:pt idx="185">
                  <c:v>4.3886000000000003</c:v>
                </c:pt>
                <c:pt idx="186">
                  <c:v>4.5000999999999998</c:v>
                </c:pt>
                <c:pt idx="187">
                  <c:v>4.4398</c:v>
                </c:pt>
                <c:pt idx="188">
                  <c:v>4.3803999999999998</c:v>
                </c:pt>
                <c:pt idx="189">
                  <c:v>4.5312000000000001</c:v>
                </c:pt>
                <c:pt idx="190">
                  <c:v>4.7134999999999998</c:v>
                </c:pt>
                <c:pt idx="191">
                  <c:v>4.7279</c:v>
                </c:pt>
                <c:pt idx="192">
                  <c:v>4.5442</c:v>
                </c:pt>
                <c:pt idx="193">
                  <c:v>4.3193000000000001</c:v>
                </c:pt>
                <c:pt idx="194">
                  <c:v>4.3449999999999998</c:v>
                </c:pt>
                <c:pt idx="195">
                  <c:v>3.9950000000000001</c:v>
                </c:pt>
                <c:pt idx="196">
                  <c:v>3.9718</c:v>
                </c:pt>
                <c:pt idx="197">
                  <c:v>3.7446000000000002</c:v>
                </c:pt>
                <c:pt idx="198">
                  <c:v>3.4751000000000003</c:v>
                </c:pt>
                <c:pt idx="199">
                  <c:v>3.4144000000000001</c:v>
                </c:pt>
                <c:pt idx="200">
                  <c:v>3.0150999999999999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1B-4ADC-BABF-10668D4A7994}"/>
            </c:ext>
          </c:extLst>
        </c:ser>
        <c:ser>
          <c:idx val="1"/>
          <c:order val="1"/>
          <c:tx>
            <c:strRef>
              <c:f>'BBB vs equities'!$J$2</c:f>
              <c:strCache>
                <c:ptCount val="1"/>
                <c:pt idx="0">
                  <c:v>S&amp;P 500 ROI</c:v>
                </c:pt>
              </c:strCache>
            </c:strRef>
          </c:tx>
          <c:marker>
            <c:symbol val="none"/>
          </c:marker>
          <c:cat>
            <c:numRef>
              <c:f>'BBB vs equities'!$H$6:$H$316</c:f>
              <c:numCache>
                <c:formatCode>m/d/yyyy</c:formatCode>
                <c:ptCount val="311"/>
                <c:pt idx="0">
                  <c:v>37621</c:v>
                </c:pt>
                <c:pt idx="1">
                  <c:v>37652</c:v>
                </c:pt>
                <c:pt idx="2">
                  <c:v>37680</c:v>
                </c:pt>
                <c:pt idx="3">
                  <c:v>37711</c:v>
                </c:pt>
                <c:pt idx="4">
                  <c:v>37741</c:v>
                </c:pt>
                <c:pt idx="5">
                  <c:v>37771</c:v>
                </c:pt>
                <c:pt idx="6">
                  <c:v>37802</c:v>
                </c:pt>
                <c:pt idx="7">
                  <c:v>37833</c:v>
                </c:pt>
                <c:pt idx="8">
                  <c:v>37862</c:v>
                </c:pt>
                <c:pt idx="9">
                  <c:v>37894</c:v>
                </c:pt>
                <c:pt idx="10">
                  <c:v>37925</c:v>
                </c:pt>
                <c:pt idx="11">
                  <c:v>37953</c:v>
                </c:pt>
                <c:pt idx="12">
                  <c:v>37986</c:v>
                </c:pt>
                <c:pt idx="13">
                  <c:v>38016</c:v>
                </c:pt>
                <c:pt idx="14">
                  <c:v>38044</c:v>
                </c:pt>
                <c:pt idx="15">
                  <c:v>38077</c:v>
                </c:pt>
                <c:pt idx="16">
                  <c:v>38107</c:v>
                </c:pt>
                <c:pt idx="17">
                  <c:v>38138</c:v>
                </c:pt>
                <c:pt idx="18">
                  <c:v>38168</c:v>
                </c:pt>
                <c:pt idx="19">
                  <c:v>38198</c:v>
                </c:pt>
                <c:pt idx="20">
                  <c:v>38230</c:v>
                </c:pt>
                <c:pt idx="21">
                  <c:v>38260</c:v>
                </c:pt>
                <c:pt idx="22">
                  <c:v>38289</c:v>
                </c:pt>
                <c:pt idx="23">
                  <c:v>38321</c:v>
                </c:pt>
                <c:pt idx="24">
                  <c:v>38352</c:v>
                </c:pt>
                <c:pt idx="25">
                  <c:v>38383</c:v>
                </c:pt>
                <c:pt idx="26">
                  <c:v>38411</c:v>
                </c:pt>
                <c:pt idx="27">
                  <c:v>38442</c:v>
                </c:pt>
                <c:pt idx="28">
                  <c:v>38471</c:v>
                </c:pt>
                <c:pt idx="29">
                  <c:v>38503</c:v>
                </c:pt>
                <c:pt idx="30">
                  <c:v>38533</c:v>
                </c:pt>
                <c:pt idx="31">
                  <c:v>38562</c:v>
                </c:pt>
                <c:pt idx="32">
                  <c:v>38595</c:v>
                </c:pt>
                <c:pt idx="33">
                  <c:v>38625</c:v>
                </c:pt>
                <c:pt idx="34">
                  <c:v>38656</c:v>
                </c:pt>
                <c:pt idx="35">
                  <c:v>38686</c:v>
                </c:pt>
                <c:pt idx="36">
                  <c:v>38716</c:v>
                </c:pt>
                <c:pt idx="37">
                  <c:v>38748</c:v>
                </c:pt>
                <c:pt idx="38">
                  <c:v>38776</c:v>
                </c:pt>
                <c:pt idx="39">
                  <c:v>38807</c:v>
                </c:pt>
                <c:pt idx="40">
                  <c:v>38835</c:v>
                </c:pt>
                <c:pt idx="41">
                  <c:v>38868</c:v>
                </c:pt>
                <c:pt idx="42">
                  <c:v>38898</c:v>
                </c:pt>
                <c:pt idx="43">
                  <c:v>38929</c:v>
                </c:pt>
                <c:pt idx="44">
                  <c:v>38960</c:v>
                </c:pt>
                <c:pt idx="45">
                  <c:v>38989</c:v>
                </c:pt>
                <c:pt idx="46">
                  <c:v>39021</c:v>
                </c:pt>
                <c:pt idx="47">
                  <c:v>39051</c:v>
                </c:pt>
                <c:pt idx="48">
                  <c:v>39080</c:v>
                </c:pt>
                <c:pt idx="49">
                  <c:v>39113</c:v>
                </c:pt>
                <c:pt idx="50">
                  <c:v>39141</c:v>
                </c:pt>
                <c:pt idx="51">
                  <c:v>39171</c:v>
                </c:pt>
                <c:pt idx="52">
                  <c:v>39202</c:v>
                </c:pt>
                <c:pt idx="53">
                  <c:v>39233</c:v>
                </c:pt>
                <c:pt idx="54">
                  <c:v>39262</c:v>
                </c:pt>
                <c:pt idx="55">
                  <c:v>39294</c:v>
                </c:pt>
                <c:pt idx="56">
                  <c:v>39325</c:v>
                </c:pt>
                <c:pt idx="57">
                  <c:v>39353</c:v>
                </c:pt>
                <c:pt idx="58">
                  <c:v>39386</c:v>
                </c:pt>
                <c:pt idx="59">
                  <c:v>39416</c:v>
                </c:pt>
                <c:pt idx="60">
                  <c:v>39447</c:v>
                </c:pt>
                <c:pt idx="61">
                  <c:v>39478</c:v>
                </c:pt>
                <c:pt idx="62">
                  <c:v>39507</c:v>
                </c:pt>
                <c:pt idx="63">
                  <c:v>39538</c:v>
                </c:pt>
                <c:pt idx="64">
                  <c:v>39568</c:v>
                </c:pt>
                <c:pt idx="65">
                  <c:v>39598</c:v>
                </c:pt>
                <c:pt idx="66">
                  <c:v>39629</c:v>
                </c:pt>
                <c:pt idx="67">
                  <c:v>39660</c:v>
                </c:pt>
                <c:pt idx="68">
                  <c:v>39689</c:v>
                </c:pt>
                <c:pt idx="69">
                  <c:v>39721</c:v>
                </c:pt>
                <c:pt idx="70">
                  <c:v>39752</c:v>
                </c:pt>
                <c:pt idx="71">
                  <c:v>39780</c:v>
                </c:pt>
                <c:pt idx="72">
                  <c:v>39813</c:v>
                </c:pt>
                <c:pt idx="73">
                  <c:v>39843</c:v>
                </c:pt>
                <c:pt idx="74">
                  <c:v>39871</c:v>
                </c:pt>
                <c:pt idx="75">
                  <c:v>39903</c:v>
                </c:pt>
                <c:pt idx="76">
                  <c:v>39933</c:v>
                </c:pt>
                <c:pt idx="77">
                  <c:v>39962</c:v>
                </c:pt>
                <c:pt idx="78">
                  <c:v>39994</c:v>
                </c:pt>
                <c:pt idx="79">
                  <c:v>40025</c:v>
                </c:pt>
                <c:pt idx="80">
                  <c:v>40056</c:v>
                </c:pt>
                <c:pt idx="81">
                  <c:v>40086</c:v>
                </c:pt>
                <c:pt idx="82">
                  <c:v>40116</c:v>
                </c:pt>
                <c:pt idx="83">
                  <c:v>40147</c:v>
                </c:pt>
                <c:pt idx="84">
                  <c:v>40178</c:v>
                </c:pt>
                <c:pt idx="85">
                  <c:v>40207</c:v>
                </c:pt>
                <c:pt idx="86">
                  <c:v>40235</c:v>
                </c:pt>
                <c:pt idx="87">
                  <c:v>40268</c:v>
                </c:pt>
                <c:pt idx="88">
                  <c:v>40298</c:v>
                </c:pt>
                <c:pt idx="89">
                  <c:v>40329</c:v>
                </c:pt>
                <c:pt idx="90">
                  <c:v>40359</c:v>
                </c:pt>
                <c:pt idx="91">
                  <c:v>40389</c:v>
                </c:pt>
                <c:pt idx="92">
                  <c:v>40421</c:v>
                </c:pt>
                <c:pt idx="93">
                  <c:v>40451</c:v>
                </c:pt>
                <c:pt idx="94">
                  <c:v>40480</c:v>
                </c:pt>
                <c:pt idx="95">
                  <c:v>40512</c:v>
                </c:pt>
                <c:pt idx="96">
                  <c:v>40543</c:v>
                </c:pt>
                <c:pt idx="97">
                  <c:v>40574</c:v>
                </c:pt>
                <c:pt idx="98">
                  <c:v>40602</c:v>
                </c:pt>
                <c:pt idx="99">
                  <c:v>40633</c:v>
                </c:pt>
                <c:pt idx="100">
                  <c:v>40662</c:v>
                </c:pt>
                <c:pt idx="101">
                  <c:v>40694</c:v>
                </c:pt>
                <c:pt idx="102">
                  <c:v>40724</c:v>
                </c:pt>
                <c:pt idx="103">
                  <c:v>40753</c:v>
                </c:pt>
                <c:pt idx="104">
                  <c:v>40786</c:v>
                </c:pt>
                <c:pt idx="105">
                  <c:v>40816</c:v>
                </c:pt>
                <c:pt idx="106">
                  <c:v>40847</c:v>
                </c:pt>
                <c:pt idx="107">
                  <c:v>40877</c:v>
                </c:pt>
                <c:pt idx="108">
                  <c:v>40907</c:v>
                </c:pt>
                <c:pt idx="109">
                  <c:v>40939</c:v>
                </c:pt>
                <c:pt idx="110">
                  <c:v>40968</c:v>
                </c:pt>
                <c:pt idx="111">
                  <c:v>40998</c:v>
                </c:pt>
                <c:pt idx="112">
                  <c:v>41029</c:v>
                </c:pt>
                <c:pt idx="113">
                  <c:v>41060</c:v>
                </c:pt>
                <c:pt idx="114">
                  <c:v>41089</c:v>
                </c:pt>
                <c:pt idx="115">
                  <c:v>41121</c:v>
                </c:pt>
                <c:pt idx="116">
                  <c:v>41152</c:v>
                </c:pt>
                <c:pt idx="117">
                  <c:v>41180</c:v>
                </c:pt>
                <c:pt idx="118">
                  <c:v>41213</c:v>
                </c:pt>
                <c:pt idx="119">
                  <c:v>41243</c:v>
                </c:pt>
                <c:pt idx="120">
                  <c:v>41274</c:v>
                </c:pt>
                <c:pt idx="121">
                  <c:v>41305</c:v>
                </c:pt>
                <c:pt idx="122">
                  <c:v>41333</c:v>
                </c:pt>
                <c:pt idx="123">
                  <c:v>41362</c:v>
                </c:pt>
                <c:pt idx="124">
                  <c:v>41394</c:v>
                </c:pt>
                <c:pt idx="125">
                  <c:v>41425</c:v>
                </c:pt>
                <c:pt idx="126">
                  <c:v>41453</c:v>
                </c:pt>
                <c:pt idx="127">
                  <c:v>41486</c:v>
                </c:pt>
                <c:pt idx="128">
                  <c:v>41516</c:v>
                </c:pt>
                <c:pt idx="129">
                  <c:v>41547</c:v>
                </c:pt>
                <c:pt idx="130">
                  <c:v>41578</c:v>
                </c:pt>
                <c:pt idx="131">
                  <c:v>41607</c:v>
                </c:pt>
                <c:pt idx="132">
                  <c:v>41639</c:v>
                </c:pt>
                <c:pt idx="133">
                  <c:v>41670</c:v>
                </c:pt>
                <c:pt idx="134">
                  <c:v>41698</c:v>
                </c:pt>
                <c:pt idx="135">
                  <c:v>41729</c:v>
                </c:pt>
                <c:pt idx="136">
                  <c:v>41759</c:v>
                </c:pt>
                <c:pt idx="137">
                  <c:v>41789</c:v>
                </c:pt>
                <c:pt idx="138">
                  <c:v>41820</c:v>
                </c:pt>
                <c:pt idx="139">
                  <c:v>41851</c:v>
                </c:pt>
                <c:pt idx="140">
                  <c:v>41880</c:v>
                </c:pt>
                <c:pt idx="141">
                  <c:v>41912</c:v>
                </c:pt>
                <c:pt idx="142">
                  <c:v>41943</c:v>
                </c:pt>
                <c:pt idx="143">
                  <c:v>41971</c:v>
                </c:pt>
                <c:pt idx="144">
                  <c:v>42004</c:v>
                </c:pt>
                <c:pt idx="145">
                  <c:v>42034</c:v>
                </c:pt>
                <c:pt idx="146">
                  <c:v>42062</c:v>
                </c:pt>
                <c:pt idx="147">
                  <c:v>42094</c:v>
                </c:pt>
                <c:pt idx="148">
                  <c:v>42124</c:v>
                </c:pt>
                <c:pt idx="149">
                  <c:v>42153</c:v>
                </c:pt>
                <c:pt idx="150">
                  <c:v>42185</c:v>
                </c:pt>
                <c:pt idx="151">
                  <c:v>42216</c:v>
                </c:pt>
                <c:pt idx="152">
                  <c:v>42247</c:v>
                </c:pt>
                <c:pt idx="153">
                  <c:v>42277</c:v>
                </c:pt>
                <c:pt idx="154">
                  <c:v>42307</c:v>
                </c:pt>
                <c:pt idx="155">
                  <c:v>42338</c:v>
                </c:pt>
                <c:pt idx="156">
                  <c:v>42369</c:v>
                </c:pt>
                <c:pt idx="157">
                  <c:v>42398</c:v>
                </c:pt>
                <c:pt idx="158">
                  <c:v>42429</c:v>
                </c:pt>
                <c:pt idx="159">
                  <c:v>42460</c:v>
                </c:pt>
                <c:pt idx="160">
                  <c:v>42489</c:v>
                </c:pt>
                <c:pt idx="161">
                  <c:v>42521</c:v>
                </c:pt>
                <c:pt idx="162">
                  <c:v>42551</c:v>
                </c:pt>
                <c:pt idx="163">
                  <c:v>42580</c:v>
                </c:pt>
                <c:pt idx="164">
                  <c:v>42613</c:v>
                </c:pt>
                <c:pt idx="165">
                  <c:v>42643</c:v>
                </c:pt>
                <c:pt idx="166">
                  <c:v>42674</c:v>
                </c:pt>
                <c:pt idx="167">
                  <c:v>42704</c:v>
                </c:pt>
                <c:pt idx="168">
                  <c:v>42734</c:v>
                </c:pt>
                <c:pt idx="169">
                  <c:v>42766</c:v>
                </c:pt>
                <c:pt idx="170">
                  <c:v>42794</c:v>
                </c:pt>
                <c:pt idx="171">
                  <c:v>42825</c:v>
                </c:pt>
                <c:pt idx="172">
                  <c:v>42853</c:v>
                </c:pt>
                <c:pt idx="173">
                  <c:v>42886</c:v>
                </c:pt>
                <c:pt idx="174">
                  <c:v>42916</c:v>
                </c:pt>
                <c:pt idx="175">
                  <c:v>42947</c:v>
                </c:pt>
                <c:pt idx="176">
                  <c:v>42978</c:v>
                </c:pt>
                <c:pt idx="177">
                  <c:v>43007</c:v>
                </c:pt>
                <c:pt idx="178">
                  <c:v>43039</c:v>
                </c:pt>
                <c:pt idx="179">
                  <c:v>43069</c:v>
                </c:pt>
                <c:pt idx="180">
                  <c:v>43098</c:v>
                </c:pt>
                <c:pt idx="181">
                  <c:v>43131</c:v>
                </c:pt>
                <c:pt idx="182">
                  <c:v>43159</c:v>
                </c:pt>
                <c:pt idx="183">
                  <c:v>43189</c:v>
                </c:pt>
                <c:pt idx="184">
                  <c:v>43220</c:v>
                </c:pt>
                <c:pt idx="185">
                  <c:v>43251</c:v>
                </c:pt>
                <c:pt idx="186">
                  <c:v>43280</c:v>
                </c:pt>
                <c:pt idx="187">
                  <c:v>43312</c:v>
                </c:pt>
                <c:pt idx="188">
                  <c:v>43343</c:v>
                </c:pt>
                <c:pt idx="189">
                  <c:v>43371</c:v>
                </c:pt>
                <c:pt idx="190">
                  <c:v>43404</c:v>
                </c:pt>
                <c:pt idx="191">
                  <c:v>43434</c:v>
                </c:pt>
                <c:pt idx="192">
                  <c:v>43465</c:v>
                </c:pt>
                <c:pt idx="193">
                  <c:v>43496</c:v>
                </c:pt>
                <c:pt idx="194">
                  <c:v>43524</c:v>
                </c:pt>
                <c:pt idx="195">
                  <c:v>43553</c:v>
                </c:pt>
                <c:pt idx="196">
                  <c:v>43585</c:v>
                </c:pt>
                <c:pt idx="197">
                  <c:v>43616</c:v>
                </c:pt>
                <c:pt idx="198">
                  <c:v>43644</c:v>
                </c:pt>
                <c:pt idx="199">
                  <c:v>43677</c:v>
                </c:pt>
                <c:pt idx="200">
                  <c:v>43700</c:v>
                </c:pt>
              </c:numCache>
            </c:numRef>
          </c:cat>
          <c:val>
            <c:numRef>
              <c:f>'BBB vs equities'!$J$6:$J$316</c:f>
              <c:numCache>
                <c:formatCode>General</c:formatCode>
                <c:ptCount val="311"/>
                <c:pt idx="0">
                  <c:v>5.9641317118847255</c:v>
                </c:pt>
                <c:pt idx="1">
                  <c:v>6.6154629831768776</c:v>
                </c:pt>
                <c:pt idx="2">
                  <c:v>6.719978496068812</c:v>
                </c:pt>
                <c:pt idx="3">
                  <c:v>6.6613819703035588</c:v>
                </c:pt>
                <c:pt idx="4">
                  <c:v>6.1678138800483557</c:v>
                </c:pt>
                <c:pt idx="5">
                  <c:v>5.8726458031136772</c:v>
                </c:pt>
                <c:pt idx="6">
                  <c:v>5.7784095505553044</c:v>
                </c:pt>
                <c:pt idx="7">
                  <c:v>5.7715060745101434</c:v>
                </c:pt>
                <c:pt idx="8">
                  <c:v>5.6912928910060501</c:v>
                </c:pt>
                <c:pt idx="9">
                  <c:v>5.7793112216885989</c:v>
                </c:pt>
                <c:pt idx="10">
                  <c:v>5.5309734513274345</c:v>
                </c:pt>
                <c:pt idx="11">
                  <c:v>5.528068769175488</c:v>
                </c:pt>
                <c:pt idx="12">
                  <c:v>5.2605276309213815</c:v>
                </c:pt>
                <c:pt idx="13">
                  <c:v>5.635326736244167</c:v>
                </c:pt>
                <c:pt idx="14">
                  <c:v>5.4350189138658198</c:v>
                </c:pt>
                <c:pt idx="15">
                  <c:v>5.5695412925791432</c:v>
                </c:pt>
                <c:pt idx="16">
                  <c:v>5.8190282222868781</c:v>
                </c:pt>
                <c:pt idx="17">
                  <c:v>5.8201119789544755</c:v>
                </c:pt>
                <c:pt idx="18">
                  <c:v>5.7410554356312868</c:v>
                </c:pt>
                <c:pt idx="19">
                  <c:v>6.0365330983109784</c:v>
                </c:pt>
                <c:pt idx="20">
                  <c:v>6.0369339619793907</c:v>
                </c:pt>
                <c:pt idx="21">
                  <c:v>5.9849777059580447</c:v>
                </c:pt>
                <c:pt idx="22">
                  <c:v>5.9236442259277915</c:v>
                </c:pt>
                <c:pt idx="23">
                  <c:v>5.7423081781953069</c:v>
                </c:pt>
                <c:pt idx="24">
                  <c:v>5.5592308248230777</c:v>
                </c:pt>
                <c:pt idx="25">
                  <c:v>6.1499858550325328</c:v>
                </c:pt>
                <c:pt idx="26">
                  <c:v>6.145639361590983</c:v>
                </c:pt>
                <c:pt idx="27">
                  <c:v>6.3046534647223114</c:v>
                </c:pt>
                <c:pt idx="28">
                  <c:v>6.3769409814112175</c:v>
                </c:pt>
                <c:pt idx="29">
                  <c:v>6.2205302379974867</c:v>
                </c:pt>
                <c:pt idx="30">
                  <c:v>6.2635056841314078</c:v>
                </c:pt>
                <c:pt idx="31">
                  <c:v>6.0946622947622462</c:v>
                </c:pt>
                <c:pt idx="32">
                  <c:v>6.2338310008415672</c:v>
                </c:pt>
                <c:pt idx="33">
                  <c:v>6.2525010004001595</c:v>
                </c:pt>
                <c:pt idx="34">
                  <c:v>6.3628612514475504</c:v>
                </c:pt>
                <c:pt idx="35">
                  <c:v>6.1156842839145265</c:v>
                </c:pt>
                <c:pt idx="36">
                  <c:v>6.1079519426341156</c:v>
                </c:pt>
                <c:pt idx="37">
                  <c:v>6.5867474641022259</c:v>
                </c:pt>
                <c:pt idx="38">
                  <c:v>6.5940007780920915</c:v>
                </c:pt>
                <c:pt idx="39">
                  <c:v>6.5265631118652925</c:v>
                </c:pt>
                <c:pt idx="40">
                  <c:v>6.4806713975567867</c:v>
                </c:pt>
                <c:pt idx="41">
                  <c:v>6.703850691837391</c:v>
                </c:pt>
                <c:pt idx="42">
                  <c:v>6.7356396163379681</c:v>
                </c:pt>
                <c:pt idx="43">
                  <c:v>6.7649844405357866</c:v>
                </c:pt>
                <c:pt idx="44">
                  <c:v>6.6158568857838471</c:v>
                </c:pt>
                <c:pt idx="45">
                  <c:v>6.4569033982682589</c:v>
                </c:pt>
                <c:pt idx="46">
                  <c:v>6.3192750527659465</c:v>
                </c:pt>
                <c:pt idx="47">
                  <c:v>6.2349970383764068</c:v>
                </c:pt>
                <c:pt idx="48">
                  <c:v>6.134668237141736</c:v>
                </c:pt>
                <c:pt idx="49">
                  <c:v>6.405411291459024</c:v>
                </c:pt>
                <c:pt idx="50">
                  <c:v>6.5643503262482108</c:v>
                </c:pt>
                <c:pt idx="51">
                  <c:v>6.4710678556175338</c:v>
                </c:pt>
                <c:pt idx="52">
                  <c:v>6.2544563001138309</c:v>
                </c:pt>
                <c:pt idx="53">
                  <c:v>6.0872423574672201</c:v>
                </c:pt>
                <c:pt idx="54">
                  <c:v>6.2130324568815558</c:v>
                </c:pt>
                <c:pt idx="55">
                  <c:v>6.5046996454938695</c:v>
                </c:pt>
                <c:pt idx="56">
                  <c:v>6.4273961332784859</c:v>
                </c:pt>
                <c:pt idx="57">
                  <c:v>6.178102334087062</c:v>
                </c:pt>
                <c:pt idx="58">
                  <c:v>6.0165937656055402</c:v>
                </c:pt>
                <c:pt idx="59">
                  <c:v>6.1615813082269426</c:v>
                </c:pt>
                <c:pt idx="60">
                  <c:v>6.0696185244757368</c:v>
                </c:pt>
                <c:pt idx="61">
                  <c:v>7.102878086200529</c:v>
                </c:pt>
                <c:pt idx="62">
                  <c:v>7.2727801656739324</c:v>
                </c:pt>
                <c:pt idx="63">
                  <c:v>7.194917510270745</c:v>
                </c:pt>
                <c:pt idx="64">
                  <c:v>6.648317310888614</c:v>
                </c:pt>
                <c:pt idx="65">
                  <c:v>6.5425758120972226</c:v>
                </c:pt>
                <c:pt idx="66">
                  <c:v>7.0638430131528764</c:v>
                </c:pt>
                <c:pt idx="67">
                  <c:v>6.8406003310850556</c:v>
                </c:pt>
                <c:pt idx="68">
                  <c:v>6.4907247543260684</c:v>
                </c:pt>
                <c:pt idx="69">
                  <c:v>7.1587085689741574</c:v>
                </c:pt>
                <c:pt idx="70">
                  <c:v>8.0939546252903707</c:v>
                </c:pt>
                <c:pt idx="71">
                  <c:v>8.3907399793587807</c:v>
                </c:pt>
                <c:pt idx="72">
                  <c:v>7.9380829529668588</c:v>
                </c:pt>
                <c:pt idx="73">
                  <c:v>7.9992320737209219</c:v>
                </c:pt>
                <c:pt idx="74">
                  <c:v>8.3714933907059681</c:v>
                </c:pt>
                <c:pt idx="75">
                  <c:v>7.3858516625552086</c:v>
                </c:pt>
                <c:pt idx="76">
                  <c:v>6.5710361866962801</c:v>
                </c:pt>
                <c:pt idx="77">
                  <c:v>6.2281237154494837</c:v>
                </c:pt>
                <c:pt idx="78">
                  <c:v>6.453861345242859</c:v>
                </c:pt>
                <c:pt idx="79">
                  <c:v>6.0929169840060924</c:v>
                </c:pt>
                <c:pt idx="80">
                  <c:v>5.8631769037735415</c:v>
                </c:pt>
                <c:pt idx="81">
                  <c:v>5.6775600118093248</c:v>
                </c:pt>
                <c:pt idx="82">
                  <c:v>5.9890281005198478</c:v>
                </c:pt>
                <c:pt idx="83">
                  <c:v>5.785865131483785</c:v>
                </c:pt>
                <c:pt idx="84">
                  <c:v>5.5493279763820604</c:v>
                </c:pt>
                <c:pt idx="85">
                  <c:v>7.2266867086778053</c:v>
                </c:pt>
                <c:pt idx="86">
                  <c:v>7.0626456670668833</c:v>
                </c:pt>
                <c:pt idx="87">
                  <c:v>6.6678224225532423</c:v>
                </c:pt>
                <c:pt idx="88">
                  <c:v>6.800223047315952</c:v>
                </c:pt>
                <c:pt idx="89">
                  <c:v>7.4560095436922156</c:v>
                </c:pt>
                <c:pt idx="90">
                  <c:v>7.895838103735521</c:v>
                </c:pt>
                <c:pt idx="91">
                  <c:v>7.5388060039051021</c:v>
                </c:pt>
                <c:pt idx="92">
                  <c:v>7.9482410542546935</c:v>
                </c:pt>
                <c:pt idx="93">
                  <c:v>7.2987905903991708</c:v>
                </c:pt>
                <c:pt idx="94">
                  <c:v>7.16388827199851</c:v>
                </c:pt>
                <c:pt idx="95">
                  <c:v>7.2202166064981954</c:v>
                </c:pt>
                <c:pt idx="96">
                  <c:v>6.7815460568700452</c:v>
                </c:pt>
                <c:pt idx="97">
                  <c:v>7.4309111040104625</c:v>
                </c:pt>
                <c:pt idx="98">
                  <c:v>7.2535778272632969</c:v>
                </c:pt>
                <c:pt idx="99">
                  <c:v>7.3103155863238616</c:v>
                </c:pt>
                <c:pt idx="100">
                  <c:v>7.2360994529508815</c:v>
                </c:pt>
                <c:pt idx="101">
                  <c:v>7.376154368158617</c:v>
                </c:pt>
                <c:pt idx="102">
                  <c:v>7.4871595214207636</c:v>
                </c:pt>
                <c:pt idx="103">
                  <c:v>7.6889955096266229</c:v>
                </c:pt>
                <c:pt idx="104">
                  <c:v>8.1983340985111823</c:v>
                </c:pt>
                <c:pt idx="105">
                  <c:v>8.7535780250177257</c:v>
                </c:pt>
                <c:pt idx="106">
                  <c:v>7.9053883126739191</c:v>
                </c:pt>
                <c:pt idx="107">
                  <c:v>7.9486833006112532</c:v>
                </c:pt>
                <c:pt idx="108">
                  <c:v>7.8615116114526504</c:v>
                </c:pt>
                <c:pt idx="109">
                  <c:v>7.9689529592706814</c:v>
                </c:pt>
                <c:pt idx="110">
                  <c:v>7.6502314195004395</c:v>
                </c:pt>
                <c:pt idx="111">
                  <c:v>7.4006645796792556</c:v>
                </c:pt>
                <c:pt idx="112">
                  <c:v>7.5242280142057423</c:v>
                </c:pt>
                <c:pt idx="113">
                  <c:v>8.0008961003632404</c:v>
                </c:pt>
                <c:pt idx="114">
                  <c:v>7.6515192091389741</c:v>
                </c:pt>
                <c:pt idx="115">
                  <c:v>7.4933309354674336</c:v>
                </c:pt>
                <c:pt idx="116">
                  <c:v>7.3642583087244367</c:v>
                </c:pt>
                <c:pt idx="117">
                  <c:v>7.1630672253859107</c:v>
                </c:pt>
                <c:pt idx="118">
                  <c:v>7.3759911488106216</c:v>
                </c:pt>
                <c:pt idx="119">
                  <c:v>7.3278862712050712</c:v>
                </c:pt>
                <c:pt idx="120">
                  <c:v>7.2674946765601494</c:v>
                </c:pt>
                <c:pt idx="121">
                  <c:v>7.3555913527668055</c:v>
                </c:pt>
                <c:pt idx="122">
                  <c:v>7.2887359874050643</c:v>
                </c:pt>
                <c:pt idx="123">
                  <c:v>7.0301240816900412</c:v>
                </c:pt>
                <c:pt idx="124">
                  <c:v>6.8756875687568755</c:v>
                </c:pt>
                <c:pt idx="125">
                  <c:v>6.7381812301223656</c:v>
                </c:pt>
                <c:pt idx="126">
                  <c:v>6.8370925947450107</c:v>
                </c:pt>
                <c:pt idx="127">
                  <c:v>6.5501182296340454</c:v>
                </c:pt>
                <c:pt idx="128">
                  <c:v>6.7536537266661272</c:v>
                </c:pt>
                <c:pt idx="129">
                  <c:v>6.556904092163844</c:v>
                </c:pt>
                <c:pt idx="130">
                  <c:v>6.3165607589979409</c:v>
                </c:pt>
                <c:pt idx="131">
                  <c:v>6.1550203423422314</c:v>
                </c:pt>
                <c:pt idx="132">
                  <c:v>5.9816483030063763</c:v>
                </c:pt>
                <c:pt idx="133">
                  <c:v>6.5973940293584032</c:v>
                </c:pt>
                <c:pt idx="134">
                  <c:v>6.3246306415705327</c:v>
                </c:pt>
                <c:pt idx="135">
                  <c:v>6.2580964122333267</c:v>
                </c:pt>
                <c:pt idx="136">
                  <c:v>6.2497656337887335</c:v>
                </c:pt>
                <c:pt idx="137">
                  <c:v>6.1311326654486153</c:v>
                </c:pt>
                <c:pt idx="138">
                  <c:v>6.0246407807934448</c:v>
                </c:pt>
                <c:pt idx="139">
                  <c:v>6.1906854946048169</c:v>
                </c:pt>
                <c:pt idx="140">
                  <c:v>5.9632425727813754</c:v>
                </c:pt>
                <c:pt idx="141">
                  <c:v>6.0492408202770553</c:v>
                </c:pt>
                <c:pt idx="142">
                  <c:v>5.9537985234579667</c:v>
                </c:pt>
                <c:pt idx="143">
                  <c:v>5.8075381845635627</c:v>
                </c:pt>
                <c:pt idx="144">
                  <c:v>5.8111155017317122</c:v>
                </c:pt>
                <c:pt idx="145">
                  <c:v>5.9790017458685094</c:v>
                </c:pt>
                <c:pt idx="146">
                  <c:v>5.6241071729862888</c:v>
                </c:pt>
                <c:pt idx="147">
                  <c:v>5.7153961341060544</c:v>
                </c:pt>
                <c:pt idx="148">
                  <c:v>5.6455391772191197</c:v>
                </c:pt>
                <c:pt idx="149">
                  <c:v>5.610696231295341</c:v>
                </c:pt>
                <c:pt idx="150">
                  <c:v>5.7132410073586541</c:v>
                </c:pt>
                <c:pt idx="151">
                  <c:v>5.6306623348104434</c:v>
                </c:pt>
                <c:pt idx="152">
                  <c:v>5.9903914121748709</c:v>
                </c:pt>
                <c:pt idx="153">
                  <c:v>6.1244487996080359</c:v>
                </c:pt>
                <c:pt idx="154">
                  <c:v>5.6824316261414589</c:v>
                </c:pt>
                <c:pt idx="155">
                  <c:v>5.6708309468586435</c:v>
                </c:pt>
                <c:pt idx="156">
                  <c:v>5.7512911648665126</c:v>
                </c:pt>
                <c:pt idx="157">
                  <c:v>6.2197564343380316</c:v>
                </c:pt>
                <c:pt idx="158">
                  <c:v>6.1648860420815117</c:v>
                </c:pt>
                <c:pt idx="159">
                  <c:v>5.7264585289873322</c:v>
                </c:pt>
                <c:pt idx="160">
                  <c:v>5.6796237817206991</c:v>
                </c:pt>
                <c:pt idx="161">
                  <c:v>5.6049413162644184</c:v>
                </c:pt>
                <c:pt idx="162">
                  <c:v>5.5934355440455086</c:v>
                </c:pt>
                <c:pt idx="163">
                  <c:v>5.4226700142616222</c:v>
                </c:pt>
                <c:pt idx="164">
                  <c:v>5.4185270276128135</c:v>
                </c:pt>
                <c:pt idx="165">
                  <c:v>5.3962463710243149</c:v>
                </c:pt>
                <c:pt idx="166">
                  <c:v>5.5855312398762242</c:v>
                </c:pt>
                <c:pt idx="167">
                  <c:v>5.4126905943675538</c:v>
                </c:pt>
                <c:pt idx="168">
                  <c:v>5.2939463723232487</c:v>
                </c:pt>
                <c:pt idx="169">
                  <c:v>5.6995970384893786</c:v>
                </c:pt>
                <c:pt idx="170">
                  <c:v>5.4760913850130333</c:v>
                </c:pt>
                <c:pt idx="171">
                  <c:v>5.4612280117307179</c:v>
                </c:pt>
                <c:pt idx="172">
                  <c:v>5.4364667315418362</c:v>
                </c:pt>
                <c:pt idx="173">
                  <c:v>5.3871473438670021</c:v>
                </c:pt>
                <c:pt idx="174">
                  <c:v>5.3632818994599178</c:v>
                </c:pt>
                <c:pt idx="175">
                  <c:v>5.2864181345287689</c:v>
                </c:pt>
                <c:pt idx="176">
                  <c:v>5.2927695475211314</c:v>
                </c:pt>
                <c:pt idx="177">
                  <c:v>5.1877713852905929</c:v>
                </c:pt>
                <c:pt idx="178">
                  <c:v>5.163342334760137</c:v>
                </c:pt>
                <c:pt idx="179">
                  <c:v>5.0516531534944811</c:v>
                </c:pt>
                <c:pt idx="180">
                  <c:v>5.0118279138767488</c:v>
                </c:pt>
                <c:pt idx="181">
                  <c:v>5.4654365790739359</c:v>
                </c:pt>
                <c:pt idx="182">
                  <c:v>5.7623602627636279</c:v>
                </c:pt>
                <c:pt idx="183">
                  <c:v>5.8985566231943052</c:v>
                </c:pt>
                <c:pt idx="184">
                  <c:v>5.9620337689592677</c:v>
                </c:pt>
                <c:pt idx="185">
                  <c:v>5.8774435471547299</c:v>
                </c:pt>
                <c:pt idx="186">
                  <c:v>5.8729562112384892</c:v>
                </c:pt>
                <c:pt idx="187">
                  <c:v>5.7232139280134149</c:v>
                </c:pt>
                <c:pt idx="188">
                  <c:v>5.5737631819499258</c:v>
                </c:pt>
                <c:pt idx="189">
                  <c:v>5.5454812645915483</c:v>
                </c:pt>
                <c:pt idx="190">
                  <c:v>6.0445970369385318</c:v>
                </c:pt>
                <c:pt idx="191">
                  <c:v>5.9283499623549787</c:v>
                </c:pt>
                <c:pt idx="192">
                  <c:v>6.4802934276864059</c:v>
                </c:pt>
                <c:pt idx="193">
                  <c:v>6.2216913045642324</c:v>
                </c:pt>
                <c:pt idx="194">
                  <c:v>5.9972172911768942</c:v>
                </c:pt>
                <c:pt idx="195">
                  <c:v>5.8622145101533558</c:v>
                </c:pt>
                <c:pt idx="196">
                  <c:v>5.650707186004329</c:v>
                </c:pt>
                <c:pt idx="197">
                  <c:v>6.0574121523802598</c:v>
                </c:pt>
                <c:pt idx="198">
                  <c:v>5.6440415852984005</c:v>
                </c:pt>
                <c:pt idx="199">
                  <c:v>5.5610238957196803</c:v>
                </c:pt>
                <c:pt idx="200">
                  <c:v>5.817335660267597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1B-4ADC-BABF-10668D4A7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2624640"/>
        <c:axId val="332626176"/>
      </c:lineChart>
      <c:dateAx>
        <c:axId val="33262464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crossAx val="332626176"/>
        <c:crosses val="autoZero"/>
        <c:auto val="1"/>
        <c:lblOffset val="100"/>
        <c:baseTimeUnit val="days"/>
        <c:majorUnit val="2"/>
        <c:majorTimeUnit val="years"/>
      </c:dateAx>
      <c:valAx>
        <c:axId val="332626176"/>
        <c:scaling>
          <c:orientation val="minMax"/>
          <c:min val="-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32624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760B9-7C1B-4A30-83CC-A87AA1F56BCA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C3DCC-5867-4AB5-8388-1BE60B8B4D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9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3DCC-5867-4AB5-8388-1BE60B8B4D4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83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3DCC-5867-4AB5-8388-1BE60B8B4D4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56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3DCC-5867-4AB5-8388-1BE60B8B4D4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714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03425" y="744538"/>
            <a:ext cx="27908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C3DCC-5867-4AB5-8388-1BE60B8B4D4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544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816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4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5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22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142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86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16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31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80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5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1548-3DD2-4763-B6AF-08F643B05218}" type="datetimeFigureOut">
              <a:rPr lang="ru-RU" smtClean="0"/>
              <a:t>26.08.2019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339E-D68B-4E8B-9EC4-4C274D5A01A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74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642" y="0"/>
            <a:ext cx="4536502" cy="89959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Global Equities Weekly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3277" y="1552960"/>
            <a:ext cx="4536502" cy="3796453"/>
          </a:xfrm>
        </p:spPr>
        <p:txBody>
          <a:bodyPr>
            <a:normAutofit/>
          </a:bodyPr>
          <a:lstStyle/>
          <a:p>
            <a:pPr marL="180000" lvl="0" indent="-1800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900" b="1" dirty="0"/>
              <a:t>Прошедшая неделя завершилась новой эскалацией в торговой войне, что спровоцировало один из худших дней на рынках в этом году. </a:t>
            </a:r>
            <a:r>
              <a:rPr lang="ru-RU" sz="900" dirty="0"/>
              <a:t>В пятницу индекс </a:t>
            </a:r>
            <a:r>
              <a:rPr lang="en-US" sz="900" dirty="0"/>
              <a:t>S&amp;P 500 </a:t>
            </a:r>
            <a:r>
              <a:rPr lang="ru-RU" sz="900" dirty="0"/>
              <a:t>упал на 2,6%, хотя после открытия был в неплохом плюсе на фоне комментариев главы ФРС, где он не исключил ещё одно понижение процентной ставки на ближайшем заседании. Основная причина падения – новые пошлины на американские товары со стороны Китая. </a:t>
            </a:r>
          </a:p>
          <a:p>
            <a:pPr marL="180000" lvl="0" indent="-1800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900" b="1" dirty="0"/>
              <a:t>Российский рынок - рост вопреки глобальным трендам. </a:t>
            </a:r>
            <a:r>
              <a:rPr lang="ru-RU" sz="900" dirty="0"/>
              <a:t>Несмотря на падение мировых рынков, российский рынок стойко противостоит геополитическим неурядицам и даже демонстрирует рост. Из корпоративных историй выделим сильную отчетность Роснефти, </a:t>
            </a:r>
            <a:r>
              <a:rPr lang="ru-RU" sz="900" dirty="0" err="1"/>
              <a:t>Норникеля</a:t>
            </a:r>
            <a:r>
              <a:rPr lang="ru-RU" sz="900" dirty="0"/>
              <a:t> и ТМК, выкуп акций Лукойла с премией к рынку и в целом нейтральные результаты </a:t>
            </a:r>
            <a:r>
              <a:rPr lang="ru-RU" sz="900" dirty="0" err="1"/>
              <a:t>Алросы</a:t>
            </a:r>
            <a:r>
              <a:rPr lang="ru-RU" sz="900" dirty="0"/>
              <a:t> за 2К19. Также выделим очередное движение вверх со стороны акций Полюса и Полиметалла, которые выигрывают от продолжения торговых войн.</a:t>
            </a:r>
          </a:p>
          <a:p>
            <a:pPr marL="180000" lvl="0" indent="-1800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sz="900" b="1" dirty="0"/>
              <a:t>Нефть не может выбрать направление ввиду противоречивого новостного фона. </a:t>
            </a:r>
            <a:r>
              <a:rPr lang="ru-RU" sz="900" dirty="0"/>
              <a:t>Нефть продолжила торговаться около 59 долл. за бар. на фоне противоречивых новостей касательно торговых войн. Новости о новых пошлинах со стороны Поднебесной быстро сменились разговорами об активизации торговых переговоров. Отметим, что пострадал пока только американский сорт </a:t>
            </a:r>
            <a:r>
              <a:rPr lang="en-US" sz="900" dirty="0"/>
              <a:t>WTI </a:t>
            </a:r>
            <a:r>
              <a:rPr lang="ru-RU" sz="900" dirty="0"/>
              <a:t>из-за введения пошлин на его экспорт в Китай, что расширило его спред к сорту </a:t>
            </a:r>
            <a:r>
              <a:rPr lang="en-US" sz="900" dirty="0"/>
              <a:t>Brent </a:t>
            </a:r>
            <a:r>
              <a:rPr lang="ru-RU" sz="900" dirty="0"/>
              <a:t>на 1 </a:t>
            </a:r>
            <a:r>
              <a:rPr lang="ru-RU" sz="900" dirty="0" err="1"/>
              <a:t>долл</a:t>
            </a:r>
            <a:r>
              <a:rPr lang="ru-RU" sz="900" dirty="0"/>
              <a:t> за бар. Еженедельная статистика в США на этот раз была в целом умеренно-позитивна: запасы нефти в стране снизились на 2,7 млн бар. (ожидали снижение на 1,3 млн бар.), добыча не изменилась и составила 12</a:t>
            </a:r>
            <a:r>
              <a:rPr lang="en-US" sz="900" dirty="0"/>
              <a:t>,</a:t>
            </a:r>
            <a:r>
              <a:rPr lang="ru-RU" sz="900" dirty="0"/>
              <a:t>3 млн бар., а количество вышек снизилось на 16 до 754 единиц. Отметим также отчет по бурению от Минэнерго США: организация ждет рост сланцевой добычи в стране на 85 тыс. бар. в сутки в августе.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69FDA4-17B8-4C7B-B612-161D5754A6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16" y="0"/>
            <a:ext cx="1646942" cy="10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EAAF8-9EC4-4160-A625-E6D220F3F7B2}"/>
              </a:ext>
            </a:extLst>
          </p:cNvPr>
          <p:cNvSpPr txBox="1"/>
          <p:nvPr/>
        </p:nvSpPr>
        <p:spPr>
          <a:xfrm>
            <a:off x="4005064" y="620497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26.0</a:t>
            </a:r>
            <a:r>
              <a:rPr lang="ru-RU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.19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BEEA2-ED11-41AA-828A-041B1DEEE815}"/>
              </a:ext>
            </a:extLst>
          </p:cNvPr>
          <p:cNvSpPr txBox="1"/>
          <p:nvPr/>
        </p:nvSpPr>
        <p:spPr>
          <a:xfrm>
            <a:off x="184732" y="8640162"/>
            <a:ext cx="660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Настоящий отчет подготовлен ООО УК «Система Капитал» (далее Компания) (лицензия профессионального участника рынка ценных бумаг на осуществление деятельности по управлению ценными бумагами № 045-13853-001000 выдана Банком России 13.03.2014 г.) только в информационных целях. Ни информация, ни мнения не должны рассматриваться как предложение, рекомендация или оферта на покупку или продажу каких-либо финансовых инструментов. Этот отчет также не является ни инвестиционным, ни налоговым советом, ни консультацией, и он не учитывает особенности инвестиционной стратегии, склонность к риску и финансового положения тех, кто может получить этот отчет. Инвесторам следует самим принимать решения об обоснованности инвестиций в каждый финансовый инструмент или инвестиционных стратегий, упомянутых в данном отчете.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BDE-14E5-4DDE-BC65-6B6F83BD26F6}"/>
              </a:ext>
            </a:extLst>
          </p:cNvPr>
          <p:cNvSpPr txBox="1"/>
          <p:nvPr/>
        </p:nvSpPr>
        <p:spPr>
          <a:xfrm>
            <a:off x="364540" y="1211271"/>
            <a:ext cx="2488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Еженедельный обзор рынков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521EE-94D4-4EE0-BAE8-326F45F7497D}"/>
              </a:ext>
            </a:extLst>
          </p:cNvPr>
          <p:cNvSpPr txBox="1"/>
          <p:nvPr/>
        </p:nvSpPr>
        <p:spPr>
          <a:xfrm>
            <a:off x="4809876" y="1677050"/>
            <a:ext cx="1812304" cy="153888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900" b="1" dirty="0"/>
              <a:t>Емельянов Никита</a:t>
            </a:r>
          </a:p>
          <a:p>
            <a:r>
              <a:rPr lang="en-US" sz="700" dirty="0"/>
              <a:t>nemelyanov@sistema-capital.com</a:t>
            </a:r>
          </a:p>
          <a:p>
            <a:r>
              <a:rPr lang="en-US" sz="700" dirty="0"/>
              <a:t>      Investable Universe</a:t>
            </a:r>
          </a:p>
          <a:p>
            <a:endParaRPr lang="en-US" sz="700" dirty="0"/>
          </a:p>
          <a:p>
            <a:r>
              <a:rPr lang="ru-RU" sz="900" b="1" dirty="0"/>
              <a:t>Ушаков Андрей</a:t>
            </a:r>
          </a:p>
          <a:p>
            <a:r>
              <a:rPr lang="en-US" sz="700" dirty="0"/>
              <a:t>aushakov@sistema-capital.com</a:t>
            </a:r>
          </a:p>
          <a:p>
            <a:r>
              <a:rPr lang="en-US" sz="700" dirty="0"/>
              <a:t>      Russian Biotech Channel</a:t>
            </a:r>
          </a:p>
          <a:p>
            <a:endParaRPr lang="en-US" sz="700" dirty="0"/>
          </a:p>
          <a:p>
            <a:r>
              <a:rPr lang="ru-RU" sz="900" b="1" dirty="0"/>
              <a:t>Асатуров Константин</a:t>
            </a:r>
          </a:p>
          <a:p>
            <a:r>
              <a:rPr lang="en-US" sz="700" dirty="0"/>
              <a:t>kasaturov@sistema-capital.com</a:t>
            </a:r>
          </a:p>
          <a:p>
            <a:r>
              <a:rPr lang="en-US" sz="700" dirty="0"/>
              <a:t>      </a:t>
            </a:r>
            <a:r>
              <a:rPr lang="ru-RU" sz="700" dirty="0"/>
              <a:t>Сырьевые рынки</a:t>
            </a:r>
            <a:endParaRPr lang="en-US" sz="700" dirty="0"/>
          </a:p>
          <a:p>
            <a:endParaRPr lang="ru-RU" sz="9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7C1AC19-3C56-4DB5-92F5-B50516EC1355}"/>
              </a:ext>
            </a:extLst>
          </p:cNvPr>
          <p:cNvCxnSpPr>
            <a:cxnSpLocks/>
          </p:cNvCxnSpPr>
          <p:nvPr/>
        </p:nvCxnSpPr>
        <p:spPr>
          <a:xfrm>
            <a:off x="4906713" y="1677050"/>
            <a:ext cx="1618631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C15F695-5C8A-4238-8ABF-74471C1B47DA}"/>
              </a:ext>
            </a:extLst>
          </p:cNvPr>
          <p:cNvCxnSpPr>
            <a:cxnSpLocks/>
          </p:cNvCxnSpPr>
          <p:nvPr/>
        </p:nvCxnSpPr>
        <p:spPr>
          <a:xfrm>
            <a:off x="4940323" y="3059832"/>
            <a:ext cx="1627285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CBE9DD3-CD44-4D57-A345-3E4382D70A11}"/>
              </a:ext>
            </a:extLst>
          </p:cNvPr>
          <p:cNvCxnSpPr>
            <a:cxnSpLocks/>
          </p:cNvCxnSpPr>
          <p:nvPr/>
        </p:nvCxnSpPr>
        <p:spPr>
          <a:xfrm>
            <a:off x="454189" y="5580112"/>
            <a:ext cx="41940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77685F-1208-4D25-9FA7-458E8CDECD87}"/>
              </a:ext>
            </a:extLst>
          </p:cNvPr>
          <p:cNvSpPr txBox="1"/>
          <p:nvPr/>
        </p:nvSpPr>
        <p:spPr>
          <a:xfrm>
            <a:off x="364540" y="5652700"/>
            <a:ext cx="2488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Рисунок 1. Индекс </a:t>
            </a:r>
            <a:r>
              <a:rPr lang="en-US" sz="800" b="1" dirty="0"/>
              <a:t>S&amp;P 500 </a:t>
            </a:r>
            <a:endParaRPr lang="ru-RU" sz="800" b="1" dirty="0"/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1211565-4C85-4BC9-8A01-5DC3F8ABAE56}"/>
              </a:ext>
            </a:extLst>
          </p:cNvPr>
          <p:cNvCxnSpPr>
            <a:cxnSpLocks/>
          </p:cNvCxnSpPr>
          <p:nvPr/>
        </p:nvCxnSpPr>
        <p:spPr>
          <a:xfrm>
            <a:off x="454188" y="8336874"/>
            <a:ext cx="4194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088C4F-AA75-4B3C-AD4C-84C442ED06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3" y="2426388"/>
            <a:ext cx="106462" cy="1064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CCB87B-367E-4796-8C0A-8DCFB5DF70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3" y="1965361"/>
            <a:ext cx="106462" cy="10646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458E990-6F71-4389-B19D-FCCA06CA7A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13" y="2886047"/>
            <a:ext cx="106462" cy="1064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93" y="5888521"/>
            <a:ext cx="3710133" cy="24391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8141" y="3742915"/>
            <a:ext cx="1935774" cy="8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04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642" y="0"/>
            <a:ext cx="4536502" cy="89959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Global Equities Weekly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6864" y="1376720"/>
            <a:ext cx="6370488" cy="319527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Сейчас фокус инвесторов очень быстро меняется с инверсии кривой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UST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на монетарную политику ФРС, а оттуда на торговые войны и так далее по кругу. В этом плане прошедшая неделя была очень показательна. Началась она с обсуждения инверсии кривой доходностей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US Treasuries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и что она не обязательно должна приводить к рецессии. Это мнение Джером Пауэлл, а также 3 его предшественника: </a:t>
            </a:r>
            <a:r>
              <a:rPr lang="ru-RU" sz="9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Гринспен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, Бернанке и </a:t>
            </a:r>
            <a:r>
              <a:rPr lang="ru-RU" sz="9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Йеллен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.  Несмотря на это в пятницу Пауэлл не стал отрицать понижение ставки на заседании в сентябре. Более того, из его риторики исчезло словосочетание «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midcycle adjustments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которое так не понравилось участникам торгов. Намеки на будущие снижения процентной ставки понравились инвесторам и индекс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S&amp;P 500,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несмотря на негативное открытие, быстро вышел в плюс. Однако лишь для того, чтобы продемонстрировать одно из самых сильных внутридневных падений в этом году. После того как в 17:55 (по московскому времени) вышли новости про новые пошлины на американские товары, а Трамп успел пригрозить ответными мерами, индекс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S&amp;P 500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потерял 2,7% к закрытию.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Одновременно с этим мы увидели новый раунд падения доходностей по 10-летним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US Treasuries,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которые (пусть и не на долго) пробили отметку 1,5% всего третий раз в истории и впервые с 2016 года. Не удивительно, что за ними последовали и более доходные корпоративные облигации. В частности, доходность по индексу 10-летних корпоративных облигаций с рейтингом </a:t>
            </a:r>
            <a:r>
              <a:rPr lang="en-US" sz="900" dirty="0">
                <a:latin typeface="Calibri" panose="020F0502020204030204" pitchFamily="34" charset="0"/>
                <a:cs typeface="Times New Roman" panose="02020603050405020304" pitchFamily="18" charset="0"/>
              </a:rPr>
              <a:t>BBB </a:t>
            </a: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впервые в своей истории достигла отметки 3%, проделав путь от многолетнего максимума в 4,8% до абсолютного минимума в 3% меньше чем за 10 месяцев.</a:t>
            </a:r>
            <a:endParaRPr 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900" dirty="0">
                <a:latin typeface="Calibri" panose="020F0502020204030204" pitchFamily="34" charset="0"/>
                <a:cs typeface="Times New Roman" panose="02020603050405020304" pitchFamily="18" charset="0"/>
              </a:rPr>
              <a:t>С учетом падения рынка акций и одновременного роста облигационного рынка, спрэд между этими двумя классами активов вновь разошелся. Более того, он достиг максимума с 2013 года (см. график ниже). Мы считаем, что этим надо пользоваться. Облигации уже стоят достаточно дорого и представляют интерес только для краткосрочным инвесторов. Доходность на уровне 3% годовых на горизонте в 10 лет с трудом перекроет инфляцию, если учесть всевозможные затраты на инвестирование и налоги. С другой стороны акции стоят недорого даже по историческим меркам.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69FDA4-17B8-4C7B-B612-161D5754A6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1197"/>
            <a:ext cx="1646942" cy="10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EAAF8-9EC4-4160-A625-E6D220F3F7B2}"/>
              </a:ext>
            </a:extLst>
          </p:cNvPr>
          <p:cNvSpPr txBox="1"/>
          <p:nvPr/>
        </p:nvSpPr>
        <p:spPr>
          <a:xfrm>
            <a:off x="4005064" y="620497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26.0</a:t>
            </a:r>
            <a:r>
              <a:rPr lang="ru-RU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.19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BEEA2-ED11-41AA-828A-041B1DEEE815}"/>
              </a:ext>
            </a:extLst>
          </p:cNvPr>
          <p:cNvSpPr txBox="1"/>
          <p:nvPr/>
        </p:nvSpPr>
        <p:spPr>
          <a:xfrm>
            <a:off x="184732" y="8640162"/>
            <a:ext cx="660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Настоящий отчет подготовлен ООО УК «Система Капитал» (далее Компания) (лицензия профессионального участника рынка ценных бумаг на осуществление деятельности по управлению ценными бумагами № 045-13853-001000 выдана Банком России 13.03.2014 г.) только в информационных целях. Ни информация, ни мнения не должны рассматриваться как предложение, рекомендация или оферта на покупку или продажу каких-либо финансовых инструментов. Этот отчет также не является ни инвестиционным, ни налоговым советом, ни консультацией, и он не учитывает особенности инвестиционной стратегии, склонность к риску и финансового положения тех, кто может получить этот отчет. Инвесторам следует самим принимать решения об обоснованности инвестиций в каждый финансовый инструмент или инвестиционных стратегий, упомянутых в данном отчете.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BDE-14E5-4DDE-BC65-6B6F83BD26F6}"/>
              </a:ext>
            </a:extLst>
          </p:cNvPr>
          <p:cNvSpPr txBox="1"/>
          <p:nvPr/>
        </p:nvSpPr>
        <p:spPr>
          <a:xfrm>
            <a:off x="220524" y="1095871"/>
            <a:ext cx="3352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Неделя на американском рынке акций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22BEBADD-EE96-4F36-86F7-F2FCDC2183E9}"/>
              </a:ext>
            </a:extLst>
          </p:cNvPr>
          <p:cNvCxnSpPr>
            <a:cxnSpLocks/>
          </p:cNvCxnSpPr>
          <p:nvPr/>
        </p:nvCxnSpPr>
        <p:spPr>
          <a:xfrm>
            <a:off x="444131" y="4546705"/>
            <a:ext cx="6074057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FCB14B9-C708-4998-B0DB-0FAC31E304A0}"/>
              </a:ext>
            </a:extLst>
          </p:cNvPr>
          <p:cNvSpPr txBox="1"/>
          <p:nvPr/>
        </p:nvSpPr>
        <p:spPr>
          <a:xfrm>
            <a:off x="419403" y="4572580"/>
            <a:ext cx="60740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Рисунок 2. Сравнительная оценка акций и корпоративных облигаций.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4014AD4-AE3B-4F9C-93C6-A6A022A6BFD8}"/>
              </a:ext>
            </a:extLst>
          </p:cNvPr>
          <p:cNvCxnSpPr>
            <a:cxnSpLocks/>
          </p:cNvCxnSpPr>
          <p:nvPr/>
        </p:nvCxnSpPr>
        <p:spPr>
          <a:xfrm>
            <a:off x="479573" y="8565602"/>
            <a:ext cx="60711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736776"/>
              </p:ext>
            </p:extLst>
          </p:nvPr>
        </p:nvGraphicFramePr>
        <p:xfrm>
          <a:off x="419403" y="4893196"/>
          <a:ext cx="6098785" cy="345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376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642" y="0"/>
            <a:ext cx="4536502" cy="89959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Global Equities Weekly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4732" y="1538933"/>
            <a:ext cx="3245306" cy="2529011"/>
          </a:xfrm>
        </p:spPr>
        <p:txBody>
          <a:bodyPr>
            <a:normAutofit fontScale="92500" lnSpcReduction="10000"/>
          </a:bodyPr>
          <a:lstStyle/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ru-RU" sz="900" dirty="0"/>
              <a:t>В 2П19 году мы ожидаем среднюю цену </a:t>
            </a:r>
            <a:r>
              <a:rPr lang="en-US" sz="900" dirty="0"/>
              <a:t>Brent </a:t>
            </a:r>
            <a:r>
              <a:rPr lang="ru-RU" sz="900" dirty="0"/>
              <a:t>на уровне 59 долл. за бар. В этот период времени мы предсказываем мощный рост сланцевой добычи в США (всего за 2019 – на 0,9-1,4 млн бар. в сутки) за счет запуска крупных инфраструктурных проектов в стране, что к тому же приведет к серьезному сокращению спреда </a:t>
            </a:r>
            <a:r>
              <a:rPr lang="en-US" sz="900" dirty="0"/>
              <a:t>Brent-WTI.</a:t>
            </a:r>
            <a:r>
              <a:rPr lang="ru-RU" sz="900" dirty="0"/>
              <a:t> Замедляющиеся темпы роста спроса на фоне торговых войн и политических проблем в развивающихся странах также будут добавлять негатива. С другой стороны, выделим такие поддерживающие факторы как сохранение сделки ОПЕК+, продление ограничения добычи в провинции Альберта в Канаде, продолжающийся эффект от американский санкций на иранский нефтяной экспорт и переход ФРС к более мягкой политике. </a:t>
            </a:r>
          </a:p>
          <a:p>
            <a:pPr marL="180000" indent="-180000" algn="just">
              <a:buFont typeface="Wingdings" panose="05000000000000000000" pitchFamily="2" charset="2"/>
              <a:buChar char="§"/>
            </a:pPr>
            <a:r>
              <a:rPr lang="ru-RU" sz="900" dirty="0"/>
              <a:t>В 2П19 мы ждем от золота нейтральной динамики и предполагаем, что средняя цена составит 1450 долл. за унцию. Продолжение торговых войн, смена политики ФРС на более мягкую, неопределенная судьба </a:t>
            </a:r>
            <a:r>
              <a:rPr lang="en-US" sz="900" dirty="0"/>
              <a:t>Brexit</a:t>
            </a:r>
            <a:r>
              <a:rPr lang="ru-RU" sz="900" dirty="0"/>
              <a:t> и опасения касательно темпов роста в Китае благотворно влияют на цену металла. Однако, по нашему мнению, степень влияния почти всех этих факторов будут сходить на нет ближе к концу года, где мы ожидаем коррекцию. Тем не менее мы не ждем сильного падения, так как ожидаем продолжение торговых войн в 2020.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69FDA4-17B8-4C7B-B612-161D5754A6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1197"/>
            <a:ext cx="1646942" cy="10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EAAF8-9EC4-4160-A625-E6D220F3F7B2}"/>
              </a:ext>
            </a:extLst>
          </p:cNvPr>
          <p:cNvSpPr txBox="1"/>
          <p:nvPr/>
        </p:nvSpPr>
        <p:spPr>
          <a:xfrm>
            <a:off x="4005064" y="620497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26.0</a:t>
            </a:r>
            <a:r>
              <a:rPr lang="ru-RU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.19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BEEA2-ED11-41AA-828A-041B1DEEE815}"/>
              </a:ext>
            </a:extLst>
          </p:cNvPr>
          <p:cNvSpPr txBox="1"/>
          <p:nvPr/>
        </p:nvSpPr>
        <p:spPr>
          <a:xfrm>
            <a:off x="184732" y="8640162"/>
            <a:ext cx="660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Настоящий отчет подготовлен ООО УК «Система Капитал» (далее Компания) (лицензия профессионального участника рынка ценных бумаг на осуществление деятельности по управлению ценными бумагами № 045-13853-001000 выдана Банком России 13.03.2014 г.) только в информационных целях. Ни информация, ни мнения не должны рассматриваться как предложение, рекомендация или оферта на покупку или продажу каких-либо финансовых инструментов. Этот отчет также не является ни инвестиционным, ни налоговым советом, ни консультацией, и он не учитывает особенности инвестиционной стратегии, склонность к риску и финансового положения тех, кто может получить этот отчет. Инвесторам следует самим принимать решения об обоснованности инвестиций в каждый финансовый инструмент или инвестиционных стратегий, упомянутых в данном отчете.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BDE-14E5-4DDE-BC65-6B6F83BD26F6}"/>
              </a:ext>
            </a:extLst>
          </p:cNvPr>
          <p:cNvSpPr txBox="1"/>
          <p:nvPr/>
        </p:nvSpPr>
        <p:spPr>
          <a:xfrm>
            <a:off x="245769" y="1187624"/>
            <a:ext cx="316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Сырьевые рынки. Прогноз на 2019 год.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5506" y="1558272"/>
            <a:ext cx="3344963" cy="66464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648" y="3934369"/>
            <a:ext cx="3023878" cy="20362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79" y="5986570"/>
            <a:ext cx="3078747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16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642" y="0"/>
            <a:ext cx="4536502" cy="899592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bg1"/>
                </a:solidFill>
              </a:rPr>
              <a:t>Global Equities Weekly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" y="-18466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69FDA4-17B8-4C7B-B612-161D5754A6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1197"/>
            <a:ext cx="1646942" cy="104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FEAAF8-9EC4-4160-A625-E6D220F3F7B2}"/>
              </a:ext>
            </a:extLst>
          </p:cNvPr>
          <p:cNvSpPr txBox="1"/>
          <p:nvPr/>
        </p:nvSpPr>
        <p:spPr>
          <a:xfrm>
            <a:off x="4005064" y="620497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26.0</a:t>
            </a:r>
            <a:r>
              <a:rPr lang="ru-RU" sz="1000" dirty="0">
                <a:solidFill>
                  <a:schemeClr val="bg1"/>
                </a:solidFill>
              </a:rPr>
              <a:t>8</a:t>
            </a:r>
            <a:r>
              <a:rPr lang="en-US" sz="1000" dirty="0">
                <a:solidFill>
                  <a:schemeClr val="bg1"/>
                </a:solidFill>
              </a:rPr>
              <a:t>.19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0BEEA2-ED11-41AA-828A-041B1DEEE815}"/>
              </a:ext>
            </a:extLst>
          </p:cNvPr>
          <p:cNvSpPr txBox="1"/>
          <p:nvPr/>
        </p:nvSpPr>
        <p:spPr>
          <a:xfrm>
            <a:off x="184732" y="8640162"/>
            <a:ext cx="660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Настоящий отчет подготовлен ООО УК «Система Капитал» (далее Компания) (лицензия профессионального участника рынка ценных бумаг на осуществление деятельности по управлению ценными бумагами № 045-13853-001000 выдана Банком России 13.03.2014 г.) только в информационных целях. Ни информация, ни мнения не должны рассматриваться как предложение, рекомендация или оферта на покупку или продажу каких-либо финансовых инструментов. Этот отчет также не является ни инвестиционным, ни налоговым советом, ни консультацией, и он не учитывает особенности инвестиционной стратегии, склонность к риску и финансового положения тех, кто может получить этот отчет. Инвесторам следует самим принимать решения об обоснованности инвестиций в каждый финансовый инструмент или инвестиционных стратегий, упомянутых в данном отчете.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79BDE-14E5-4DDE-BC65-6B6F83BD26F6}"/>
              </a:ext>
            </a:extLst>
          </p:cNvPr>
          <p:cNvSpPr txBox="1"/>
          <p:nvPr/>
        </p:nvSpPr>
        <p:spPr>
          <a:xfrm>
            <a:off x="364540" y="1211271"/>
            <a:ext cx="2776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Макроэкономическая статистика</a:t>
            </a:r>
          </a:p>
        </p:txBody>
      </p:sp>
      <p:sp>
        <p:nvSpPr>
          <p:cNvPr id="9" name="Объект 4">
            <a:extLst>
              <a:ext uri="{FF2B5EF4-FFF2-40B4-BE49-F238E27FC236}">
                <a16:creationId xmlns:a16="http://schemas.microsoft.com/office/drawing/2014/main" id="{C6E7B950-B62C-4BCF-8B01-D5D5816DF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732" y="1597974"/>
            <a:ext cx="6346117" cy="11075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900" dirty="0"/>
              <a:t>На прошедшей неделе вышел небольшой объём макроэкономической статистики, тем не менее цифры достаточно важные. В США опубликованы данные по продажам на первичном и вторичном рынках недвижимости, всё в целом в рамках прогнозов, очень хорошие показатели. Отдельно стоит отметить пересмотр данных по первичке за предыдущий месяц сразу на 80 тыс. Лучше ожиданий показал себя индекс опережающих индикаторов, это ещё один сигнал в пользу здоровья американской экономики. В ЕС опубликована общая потребительская инфляция за июль, зафиксирована дефляция сильнее прогнозов. Но все макро данные остались на втором плане после нового витка торговых войн. </a:t>
            </a:r>
          </a:p>
        </p:txBody>
      </p:sp>
      <p:sp>
        <p:nvSpPr>
          <p:cNvPr id="13" name="Объект 4">
            <a:extLst>
              <a:ext uri="{FF2B5EF4-FFF2-40B4-BE49-F238E27FC236}">
                <a16:creationId xmlns:a16="http://schemas.microsoft.com/office/drawing/2014/main" id="{9DAE33C8-25CD-4256-AAC2-DFF18A3C6A38}"/>
              </a:ext>
            </a:extLst>
          </p:cNvPr>
          <p:cNvSpPr txBox="1">
            <a:spLocks/>
          </p:cNvSpPr>
          <p:nvPr/>
        </p:nvSpPr>
        <p:spPr>
          <a:xfrm>
            <a:off x="184732" y="3737600"/>
            <a:ext cx="6346117" cy="1506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900" dirty="0"/>
              <a:t>На этой неделе выйдет полноценный объём важной статистики. В европейских странах уточнят ВВП за 2 квартал, консенсус изменений не ждёт. Также выйдут данные по потребительской инфляции в Германии и Франции, динамика разнонаправленная. В США уточнят рост ВВП за 2 квартал, по прогнозам он скорректируется на 10 </a:t>
            </a:r>
            <a:r>
              <a:rPr lang="ru-RU" sz="900" dirty="0" err="1"/>
              <a:t>б.п</a:t>
            </a:r>
            <a:r>
              <a:rPr lang="ru-RU" sz="900" dirty="0"/>
              <a:t>. Отдельно стоит отметить данные по росту частных доходов и расходов, показатели долгое время находятся на очень хороших уровнях. Интерпретация довольно простая, у населения США нет проблем с рабочими местами, хорошо растут доходы и, соответственно, они не экономят на расходах, также это выливается в сильные продажи недвижимости и рост продаж в ритейле. Тем кто пугает рецессией хорошо бы придумать что-то более существенное, чем инверсия кривой доходностей US </a:t>
            </a:r>
            <a:r>
              <a:rPr lang="ru-RU" sz="900" dirty="0" err="1"/>
              <a:t>Tr</a:t>
            </a:r>
            <a:r>
              <a:rPr lang="en-US" sz="900" dirty="0" err="1"/>
              <a:t>ea</a:t>
            </a:r>
            <a:r>
              <a:rPr lang="ru-RU" sz="900" dirty="0" err="1"/>
              <a:t>suries</a:t>
            </a:r>
            <a:r>
              <a:rPr lang="ru-RU" sz="900" dirty="0"/>
              <a:t>, т.к. по макроэкономической статистике проблем не видно. В конце этой недели выйдут данные по индексу деловой активности в промышленности КНР, пока что индекс в красной зоне (ниже 50).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C13DC8-E81D-44FB-A27C-4C6B53C94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672" y="2723154"/>
            <a:ext cx="4796227" cy="7432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AD92B-126C-49C6-A09B-310F195D66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74" y="5281732"/>
            <a:ext cx="4796227" cy="208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921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91060</TotalTime>
  <Words>1720</Words>
  <Application>Microsoft Office PowerPoint</Application>
  <PresentationFormat>Экран (4:3)</PresentationFormat>
  <Paragraphs>43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Тема Office</vt:lpstr>
      <vt:lpstr>Global Equities Weekly</vt:lpstr>
      <vt:lpstr>Global Equities Weekly</vt:lpstr>
      <vt:lpstr>Global Equities Weekly</vt:lpstr>
      <vt:lpstr>Global Equities Weekly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Equities Weekly</dc:title>
  <dc:creator>Алиса Мавлатова</dc:creator>
  <cp:lastModifiedBy>Андрей Ушаков</cp:lastModifiedBy>
  <cp:revision>5619</cp:revision>
  <cp:lastPrinted>2018-12-29T09:55:39Z</cp:lastPrinted>
  <dcterms:created xsi:type="dcterms:W3CDTF">2015-08-10T08:47:23Z</dcterms:created>
  <dcterms:modified xsi:type="dcterms:W3CDTF">2019-08-26T12:53:17Z</dcterms:modified>
</cp:coreProperties>
</file>