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5" r:id="rId3"/>
    <p:sldId id="261" r:id="rId4"/>
  </p:sldIdLst>
  <p:sldSz cx="6858000" cy="9144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A9A37C7-139F-44FF-81EA-0A023AB8A802}">
          <p14:sldIdLst>
            <p14:sldId id="260"/>
            <p14:sldId id="265"/>
            <p14:sldId id="261"/>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6374" autoAdjust="0"/>
  </p:normalViewPr>
  <p:slideViewPr>
    <p:cSldViewPr>
      <p:cViewPr>
        <p:scale>
          <a:sx n="120" d="100"/>
          <a:sy n="120" d="100"/>
        </p:scale>
        <p:origin x="2262" y="222"/>
      </p:cViewPr>
      <p:guideLst>
        <p:guide orient="horz" pos="2880"/>
        <p:guide pos="2160"/>
      </p:guideLst>
    </p:cSldViewPr>
  </p:slideViewPr>
  <p:outlineViewPr>
    <p:cViewPr>
      <p:scale>
        <a:sx n="33" d="100"/>
        <a:sy n="33" d="100"/>
      </p:scale>
      <p:origin x="0" y="42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00760B9-7C1B-4A30-83CC-A87AA1F56BCA}" type="datetimeFigureOut">
              <a:rPr lang="ru-RU" smtClean="0"/>
              <a:t>23.09.2019</a:t>
            </a:fld>
            <a:endParaRPr lang="ru-RU" dirty="0"/>
          </a:p>
        </p:txBody>
      </p:sp>
      <p:sp>
        <p:nvSpPr>
          <p:cNvPr id="4" name="Образ слайда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8EC3DCC-5867-4AB5-8388-1BE60B8B4D4D}" type="slidenum">
              <a:rPr lang="ru-RU" smtClean="0"/>
              <a:t>‹#›</a:t>
            </a:fld>
            <a:endParaRPr lang="ru-RU" dirty="0"/>
          </a:p>
        </p:txBody>
      </p:sp>
    </p:spTree>
    <p:extLst>
      <p:ext uri="{BB962C8B-B14F-4D97-AF65-F5344CB8AC3E}">
        <p14:creationId xmlns:p14="http://schemas.microsoft.com/office/powerpoint/2010/main" val="1838975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1</a:t>
            </a:fld>
            <a:endParaRPr lang="ru-RU" dirty="0"/>
          </a:p>
        </p:txBody>
      </p:sp>
    </p:spTree>
    <p:extLst>
      <p:ext uri="{BB962C8B-B14F-4D97-AF65-F5344CB8AC3E}">
        <p14:creationId xmlns:p14="http://schemas.microsoft.com/office/powerpoint/2010/main" val="1633836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2</a:t>
            </a:fld>
            <a:endParaRPr lang="ru-RU" dirty="0"/>
          </a:p>
        </p:txBody>
      </p:sp>
    </p:spTree>
    <p:extLst>
      <p:ext uri="{BB962C8B-B14F-4D97-AF65-F5344CB8AC3E}">
        <p14:creationId xmlns:p14="http://schemas.microsoft.com/office/powerpoint/2010/main" val="1769569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3</a:t>
            </a:fld>
            <a:endParaRPr lang="ru-RU" dirty="0"/>
          </a:p>
        </p:txBody>
      </p:sp>
    </p:spTree>
    <p:extLst>
      <p:ext uri="{BB962C8B-B14F-4D97-AF65-F5344CB8AC3E}">
        <p14:creationId xmlns:p14="http://schemas.microsoft.com/office/powerpoint/2010/main" val="48544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74781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04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3775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52322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4951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92086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416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09031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17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27180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23.09.2019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7475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3211548-3DD2-4763-B6AF-08F643B05218}" type="datetimeFigureOut">
              <a:rPr lang="ru-RU" smtClean="0"/>
              <a:t>23.09.2019</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C28339E-D68B-4E8B-9EC4-4C274D5A01AC}" type="slidenum">
              <a:rPr lang="ru-RU" smtClean="0"/>
              <a:t>‹#›</a:t>
            </a:fld>
            <a:endParaRPr lang="ru-RU" dirty="0"/>
          </a:p>
        </p:txBody>
      </p:sp>
    </p:spTree>
    <p:extLst>
      <p:ext uri="{BB962C8B-B14F-4D97-AF65-F5344CB8AC3E}">
        <p14:creationId xmlns:p14="http://schemas.microsoft.com/office/powerpoint/2010/main" val="324742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193277" y="1552960"/>
            <a:ext cx="4536502" cy="3796453"/>
          </a:xfrm>
        </p:spPr>
        <p:txBody>
          <a:bodyPr>
            <a:normAutofit/>
          </a:bodyPr>
          <a:lstStyle/>
          <a:p>
            <a:pPr marL="180000" lvl="0" indent="-180000" algn="just">
              <a:spcAft>
                <a:spcPts val="600"/>
              </a:spcAft>
              <a:buFont typeface="Wingdings" panose="05000000000000000000" pitchFamily="2" charset="2"/>
              <a:buChar char="§"/>
            </a:pPr>
            <a:r>
              <a:rPr lang="ru-RU" sz="900" b="1" dirty="0"/>
              <a:t>Заседание ФРС прошло без сюрпризов. </a:t>
            </a:r>
            <a:r>
              <a:rPr lang="ru-RU" sz="900" dirty="0"/>
              <a:t>Несмотря на то, что неделя была достаточно насыщенной</a:t>
            </a:r>
            <a:r>
              <a:rPr lang="en-US" sz="900" dirty="0"/>
              <a:t> </a:t>
            </a:r>
            <a:r>
              <a:rPr lang="ru-RU" sz="900" dirty="0"/>
              <a:t>(взлет цен на нефть, их коррекция на ожиданиях восстановления добычи, заседание ФРС), рынок акций вел себя на удивление спокойно, а индекс </a:t>
            </a:r>
            <a:r>
              <a:rPr lang="en-US" sz="900" dirty="0"/>
              <a:t>S&amp;P 500 </a:t>
            </a:r>
            <a:r>
              <a:rPr lang="ru-RU" sz="900" dirty="0"/>
              <a:t>всю неделю провел в диапазоне 2990 – 3020 пунктов.</a:t>
            </a:r>
          </a:p>
          <a:p>
            <a:pPr marL="180000" lvl="0" indent="-180000" algn="just">
              <a:spcAft>
                <a:spcPts val="600"/>
              </a:spcAft>
              <a:buFont typeface="Wingdings" panose="05000000000000000000" pitchFamily="2" charset="2"/>
              <a:buChar char="§"/>
            </a:pPr>
            <a:r>
              <a:rPr lang="ru-RU" sz="900" b="1" dirty="0"/>
              <a:t>Российский рынок скромно растет на фоне резкого увеличения цены на нефть. </a:t>
            </a:r>
            <a:r>
              <a:rPr lang="ru-RU" sz="900" dirty="0"/>
              <a:t>На прошлой неделе российский индекс слабо вырос, хотя рублевая цена на нефть показала рост на уровне 6%. С точки зрения корпоративного мира, неделя была тихой. Отметим лишь анонс новой программы выкупа акций на 3 млрд рублей от  АФК «Система», которая однако не сильно помогла бумагам.</a:t>
            </a:r>
          </a:p>
          <a:p>
            <a:pPr marL="180000" lvl="0" indent="-180000" algn="just">
              <a:spcAft>
                <a:spcPts val="600"/>
              </a:spcAft>
              <a:buFont typeface="Wingdings" panose="05000000000000000000" pitchFamily="2" charset="2"/>
              <a:buChar char="§"/>
            </a:pPr>
            <a:r>
              <a:rPr lang="ru-RU" sz="900" b="1" dirty="0"/>
              <a:t>Нефть растет на скепсисе касательно восстановления добычи в Саудовской Аравии и новых санкциях против Ирана. </a:t>
            </a:r>
            <a:r>
              <a:rPr lang="ru-RU" sz="900" dirty="0"/>
              <a:t>Представители Саудовской Аравии заявили, что планируют полностью восстановить добычу до конца месяца. Однако многие эксперты не верят этим прогнозам: так, </a:t>
            </a:r>
            <a:r>
              <a:rPr lang="en-US" sz="900" dirty="0"/>
              <a:t>WSJ </a:t>
            </a:r>
            <a:r>
              <a:rPr lang="ru-RU" sz="900" dirty="0"/>
              <a:t>пишет, что процесс может занять несколько месяцев. Тем временем США объявили новые санкции против Ирана: на этот раз под удар попали Центральный банк и Национальный фонд благосостояния страны. Нельзя сказать, что данные санкции нанесут существенный ущерб с учетом уже действующих, но свой вклад в нарастание геополитического напряжения в регионе внесут. Также вышел отчет по бурению от Минэнерго США: организация ожидает роста сланцевой добычи на 74 тыс. бар. в сутки в октябре. Еженедельная статистика в США была нейтральна в этот раз: запасы нефти в стране увеличились на 1</a:t>
            </a:r>
            <a:r>
              <a:rPr lang="en-US" sz="900" dirty="0"/>
              <a:t>,</a:t>
            </a:r>
            <a:r>
              <a:rPr lang="ru-RU" sz="900" dirty="0"/>
              <a:t>1 млн бар. (ожидали снижение на </a:t>
            </a:r>
            <a:r>
              <a:rPr lang="en-US" sz="900" dirty="0"/>
              <a:t>2</a:t>
            </a:r>
            <a:r>
              <a:rPr lang="ru-RU" sz="900" dirty="0"/>
              <a:t>,5 млн бар.), добыча не изменилась и осталась на уровне 12</a:t>
            </a:r>
            <a:r>
              <a:rPr lang="en-US" sz="900" dirty="0"/>
              <a:t>,</a:t>
            </a:r>
            <a:r>
              <a:rPr lang="ru-RU" sz="900" dirty="0"/>
              <a:t>4 млн бар. в сутки, а количество вышек снизилось на 14 до 719 единиц. </a:t>
            </a: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2416" y="0"/>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23.09.19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488396" cy="307777"/>
          </a:xfrm>
          <a:prstGeom prst="rect">
            <a:avLst/>
          </a:prstGeom>
          <a:noFill/>
        </p:spPr>
        <p:txBody>
          <a:bodyPr wrap="square" rtlCol="0">
            <a:spAutoFit/>
          </a:bodyPr>
          <a:lstStyle/>
          <a:p>
            <a:r>
              <a:rPr lang="ru-RU" sz="1400" dirty="0">
                <a:solidFill>
                  <a:srgbClr val="002060"/>
                </a:solidFill>
              </a:rPr>
              <a:t>Еженедельный обзор рынков</a:t>
            </a:r>
          </a:p>
        </p:txBody>
      </p:sp>
      <p:sp>
        <p:nvSpPr>
          <p:cNvPr id="9" name="TextBox 8">
            <a:extLst>
              <a:ext uri="{FF2B5EF4-FFF2-40B4-BE49-F238E27FC236}">
                <a16:creationId xmlns:a16="http://schemas.microsoft.com/office/drawing/2014/main" id="{6BC521EE-94D4-4EE0-BAE8-326F45F7497D}"/>
              </a:ext>
            </a:extLst>
          </p:cNvPr>
          <p:cNvSpPr txBox="1"/>
          <p:nvPr/>
        </p:nvSpPr>
        <p:spPr>
          <a:xfrm>
            <a:off x="4809876" y="1677050"/>
            <a:ext cx="1812304" cy="1538883"/>
          </a:xfrm>
          <a:prstGeom prst="rect">
            <a:avLst/>
          </a:prstGeom>
          <a:noFill/>
          <a:ln w="19050">
            <a:noFill/>
          </a:ln>
        </p:spPr>
        <p:txBody>
          <a:bodyPr wrap="square" rtlCol="0">
            <a:spAutoFit/>
          </a:bodyPr>
          <a:lstStyle/>
          <a:p>
            <a:r>
              <a:rPr lang="ru-RU" sz="900" b="1" dirty="0"/>
              <a:t>Емельянов Никита</a:t>
            </a:r>
          </a:p>
          <a:p>
            <a:r>
              <a:rPr lang="en-US" sz="700" dirty="0"/>
              <a:t>nemelyanov@sistema-capital.com</a:t>
            </a:r>
          </a:p>
          <a:p>
            <a:r>
              <a:rPr lang="en-US" sz="700" dirty="0"/>
              <a:t>      Investable Universe</a:t>
            </a:r>
          </a:p>
          <a:p>
            <a:endParaRPr lang="en-US" sz="700" dirty="0"/>
          </a:p>
          <a:p>
            <a:r>
              <a:rPr lang="ru-RU" sz="900" b="1" dirty="0"/>
              <a:t>Ушаков Андрей</a:t>
            </a:r>
          </a:p>
          <a:p>
            <a:r>
              <a:rPr lang="en-US" sz="700" dirty="0"/>
              <a:t>aushakov@sistema-capital.com</a:t>
            </a:r>
          </a:p>
          <a:p>
            <a:r>
              <a:rPr lang="en-US" sz="700" dirty="0"/>
              <a:t>      Russian Biotech Channel</a:t>
            </a:r>
          </a:p>
          <a:p>
            <a:endParaRPr lang="en-US" sz="700" dirty="0"/>
          </a:p>
          <a:p>
            <a:r>
              <a:rPr lang="ru-RU" sz="900" b="1" dirty="0"/>
              <a:t>Асатуров Константин</a:t>
            </a:r>
          </a:p>
          <a:p>
            <a:r>
              <a:rPr lang="en-US" sz="700" dirty="0"/>
              <a:t>kasaturov@sistema-capital.com</a:t>
            </a:r>
          </a:p>
          <a:p>
            <a:r>
              <a:rPr lang="en-US" sz="700" dirty="0"/>
              <a:t>      </a:t>
            </a:r>
            <a:r>
              <a:rPr lang="ru-RU" sz="700" dirty="0"/>
              <a:t>Сырьевые рынки</a:t>
            </a:r>
            <a:endParaRPr lang="en-US" sz="700" dirty="0"/>
          </a:p>
          <a:p>
            <a:endParaRPr lang="ru-RU" sz="900" dirty="0"/>
          </a:p>
        </p:txBody>
      </p:sp>
      <p:cxnSp>
        <p:nvCxnSpPr>
          <p:cNvPr id="12" name="Прямая соединительная линия 11">
            <a:extLst>
              <a:ext uri="{FF2B5EF4-FFF2-40B4-BE49-F238E27FC236}">
                <a16:creationId xmlns:a16="http://schemas.microsoft.com/office/drawing/2014/main" id="{B7C1AC19-3C56-4DB5-92F5-B50516EC1355}"/>
              </a:ext>
            </a:extLst>
          </p:cNvPr>
          <p:cNvCxnSpPr>
            <a:cxnSpLocks/>
          </p:cNvCxnSpPr>
          <p:nvPr/>
        </p:nvCxnSpPr>
        <p:spPr>
          <a:xfrm>
            <a:off x="4906713" y="1677050"/>
            <a:ext cx="1618631"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a:extLst>
              <a:ext uri="{FF2B5EF4-FFF2-40B4-BE49-F238E27FC236}">
                <a16:creationId xmlns:a16="http://schemas.microsoft.com/office/drawing/2014/main" id="{CC15F695-5C8A-4238-8ABF-74471C1B47DA}"/>
              </a:ext>
            </a:extLst>
          </p:cNvPr>
          <p:cNvCxnSpPr>
            <a:cxnSpLocks/>
          </p:cNvCxnSpPr>
          <p:nvPr/>
        </p:nvCxnSpPr>
        <p:spPr>
          <a:xfrm>
            <a:off x="4940323" y="3059832"/>
            <a:ext cx="1627285"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a:extLst>
              <a:ext uri="{FF2B5EF4-FFF2-40B4-BE49-F238E27FC236}">
                <a16:creationId xmlns:a16="http://schemas.microsoft.com/office/drawing/2014/main" id="{1CBE9DD3-CD44-4D57-A345-3E4382D70A11}"/>
              </a:ext>
            </a:extLst>
          </p:cNvPr>
          <p:cNvCxnSpPr>
            <a:cxnSpLocks/>
          </p:cNvCxnSpPr>
          <p:nvPr/>
        </p:nvCxnSpPr>
        <p:spPr>
          <a:xfrm>
            <a:off x="454189" y="5580112"/>
            <a:ext cx="41940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877685F-1208-4D25-9FA7-458E8CDECD87}"/>
              </a:ext>
            </a:extLst>
          </p:cNvPr>
          <p:cNvSpPr txBox="1"/>
          <p:nvPr/>
        </p:nvSpPr>
        <p:spPr>
          <a:xfrm>
            <a:off x="364540" y="5652700"/>
            <a:ext cx="2488396" cy="215444"/>
          </a:xfrm>
          <a:prstGeom prst="rect">
            <a:avLst/>
          </a:prstGeom>
          <a:noFill/>
        </p:spPr>
        <p:txBody>
          <a:bodyPr wrap="square" rtlCol="0">
            <a:spAutoFit/>
          </a:bodyPr>
          <a:lstStyle/>
          <a:p>
            <a:r>
              <a:rPr lang="ru-RU" sz="800" b="1" dirty="0"/>
              <a:t>Рисунок 1. Индекс </a:t>
            </a:r>
            <a:r>
              <a:rPr lang="en-US" sz="800" b="1" dirty="0"/>
              <a:t>S&amp;P 500 </a:t>
            </a:r>
            <a:endParaRPr lang="ru-RU" sz="800" b="1" dirty="0"/>
          </a:p>
        </p:txBody>
      </p:sp>
      <p:cxnSp>
        <p:nvCxnSpPr>
          <p:cNvPr id="20" name="Прямая соединительная линия 19">
            <a:extLst>
              <a:ext uri="{FF2B5EF4-FFF2-40B4-BE49-F238E27FC236}">
                <a16:creationId xmlns:a16="http://schemas.microsoft.com/office/drawing/2014/main" id="{B1211565-4C85-4BC9-8A01-5DC3F8ABAE56}"/>
              </a:ext>
            </a:extLst>
          </p:cNvPr>
          <p:cNvCxnSpPr>
            <a:cxnSpLocks/>
          </p:cNvCxnSpPr>
          <p:nvPr/>
        </p:nvCxnSpPr>
        <p:spPr>
          <a:xfrm>
            <a:off x="454188" y="8336874"/>
            <a:ext cx="419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1" name="Рисунок 10">
            <a:extLst>
              <a:ext uri="{FF2B5EF4-FFF2-40B4-BE49-F238E27FC236}">
                <a16:creationId xmlns:a16="http://schemas.microsoft.com/office/drawing/2014/main" id="{F4088C4F-AA75-4B3C-AD4C-84C442ED06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426388"/>
            <a:ext cx="106462" cy="106462"/>
          </a:xfrm>
          <a:prstGeom prst="rect">
            <a:avLst/>
          </a:prstGeom>
        </p:spPr>
      </p:pic>
      <p:pic>
        <p:nvPicPr>
          <p:cNvPr id="18" name="Рисунок 17">
            <a:extLst>
              <a:ext uri="{FF2B5EF4-FFF2-40B4-BE49-F238E27FC236}">
                <a16:creationId xmlns:a16="http://schemas.microsoft.com/office/drawing/2014/main" id="{A3CCB87B-367E-4796-8C0A-8DCFB5DF70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1965361"/>
            <a:ext cx="106462" cy="106462"/>
          </a:xfrm>
          <a:prstGeom prst="rect">
            <a:avLst/>
          </a:prstGeom>
        </p:spPr>
      </p:pic>
      <p:pic>
        <p:nvPicPr>
          <p:cNvPr id="21" name="Рисунок 20">
            <a:extLst>
              <a:ext uri="{FF2B5EF4-FFF2-40B4-BE49-F238E27FC236}">
                <a16:creationId xmlns:a16="http://schemas.microsoft.com/office/drawing/2014/main" id="{F458E990-6F71-4389-B19D-FCCA06CA7A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886047"/>
            <a:ext cx="106462" cy="106462"/>
          </a:xfrm>
          <a:prstGeom prst="rect">
            <a:avLst/>
          </a:prstGeom>
        </p:spPr>
      </p:pic>
      <p:pic>
        <p:nvPicPr>
          <p:cNvPr id="2" name="Рисунок 1"/>
          <p:cNvPicPr>
            <a:picLocks noChangeAspect="1"/>
          </p:cNvPicPr>
          <p:nvPr/>
        </p:nvPicPr>
        <p:blipFill>
          <a:blip r:embed="rId5"/>
          <a:stretch>
            <a:fillRect/>
          </a:stretch>
        </p:blipFill>
        <p:spPr>
          <a:xfrm>
            <a:off x="4809876" y="3673098"/>
            <a:ext cx="1938596" cy="858724"/>
          </a:xfrm>
          <a:prstGeom prst="rect">
            <a:avLst/>
          </a:prstGeom>
        </p:spPr>
      </p:pic>
      <p:pic>
        <p:nvPicPr>
          <p:cNvPr id="15" name="Рисунок 14"/>
          <p:cNvPicPr>
            <a:picLocks noChangeAspect="1"/>
          </p:cNvPicPr>
          <p:nvPr/>
        </p:nvPicPr>
        <p:blipFill>
          <a:blip r:embed="rId6"/>
          <a:stretch>
            <a:fillRect/>
          </a:stretch>
        </p:blipFill>
        <p:spPr>
          <a:xfrm>
            <a:off x="602549" y="5872537"/>
            <a:ext cx="3708688" cy="2424084"/>
          </a:xfrm>
          <a:prstGeom prst="rect">
            <a:avLst/>
          </a:prstGeom>
        </p:spPr>
      </p:pic>
    </p:spTree>
    <p:extLst>
      <p:ext uri="{BB962C8B-B14F-4D97-AF65-F5344CB8AC3E}">
        <p14:creationId xmlns:p14="http://schemas.microsoft.com/office/powerpoint/2010/main" val="53060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226864" y="1376720"/>
            <a:ext cx="6370488" cy="2259176"/>
          </a:xfrm>
        </p:spPr>
        <p:txBody>
          <a:bodyPr>
            <a:noAutofit/>
          </a:bodyPr>
          <a:lstStyle/>
          <a:p>
            <a:pPr marL="0" indent="0" algn="just">
              <a:spcBef>
                <a:spcPts val="600"/>
              </a:spcBef>
              <a:buNone/>
            </a:pPr>
            <a:r>
              <a:rPr lang="ru-RU" sz="900" dirty="0">
                <a:latin typeface="Calibri" panose="020F0502020204030204" pitchFamily="34" charset="0"/>
                <a:cs typeface="Times New Roman" panose="02020603050405020304" pitchFamily="18" charset="0"/>
              </a:rPr>
              <a:t>Пользуясь стабильностью рынка на прошлой неделе, обратим внимание на соседний облигационный рынок. В особенности посмотрим на доходности в сегменте </a:t>
            </a:r>
            <a:r>
              <a:rPr lang="en-US" sz="900" dirty="0">
                <a:latin typeface="Calibri" panose="020F0502020204030204" pitchFamily="34" charset="0"/>
                <a:cs typeface="Times New Roman" panose="02020603050405020304" pitchFamily="18" charset="0"/>
              </a:rPr>
              <a:t>High Yield, </a:t>
            </a:r>
            <a:r>
              <a:rPr lang="ru-RU" sz="900" dirty="0">
                <a:latin typeface="Calibri" panose="020F0502020204030204" pitchFamily="34" charset="0"/>
                <a:cs typeface="Times New Roman" panose="02020603050405020304" pitchFamily="18" charset="0"/>
              </a:rPr>
              <a:t>которые продолжают снижаться. Если в начале года они были 8%, то сейчас опустились до 5,5% по индексу 10-летних облигаций. Интересно это движение ещё и тем, что до исторического минимума 2014 года осталось всего 0,5%. Также отметим, что впервые с 2014 года акции и высокодоходные облигации сравнялись в оценке (для акций мы берем коэффициент </a:t>
            </a:r>
            <a:r>
              <a:rPr lang="en-US" sz="900" dirty="0">
                <a:latin typeface="Calibri" panose="020F0502020204030204" pitchFamily="34" charset="0"/>
                <a:cs typeface="Times New Roman" panose="02020603050405020304" pitchFamily="18" charset="0"/>
              </a:rPr>
              <a:t>E/P, </a:t>
            </a:r>
            <a:r>
              <a:rPr lang="ru-RU" sz="900" dirty="0">
                <a:latin typeface="Calibri" panose="020F0502020204030204" pitchFamily="34" charset="0"/>
                <a:cs typeface="Times New Roman" panose="02020603050405020304" pitchFamily="18" charset="0"/>
              </a:rPr>
              <a:t>а для облигаций – доходность к погашению). Это ещё один повод задуматься насколько адекватны оценки акций исходя из исторических средних. Текущая оценка в 17,5 по </a:t>
            </a:r>
            <a:r>
              <a:rPr lang="en-US" sz="900" dirty="0">
                <a:latin typeface="Calibri" panose="020F0502020204030204" pitchFamily="34" charset="0"/>
                <a:cs typeface="Times New Roman" panose="02020603050405020304" pitchFamily="18" charset="0"/>
              </a:rPr>
              <a:t>P/E </a:t>
            </a:r>
            <a:r>
              <a:rPr lang="ru-RU" sz="900" dirty="0">
                <a:latin typeface="Calibri" panose="020F0502020204030204" pitchFamily="34" charset="0"/>
                <a:cs typeface="Times New Roman" panose="02020603050405020304" pitchFamily="18" charset="0"/>
              </a:rPr>
              <a:t>действительно выглядит справедливо, если посмотреть на послевоенную историю рынка акций. Однако сейчас мы живем в мире рекордно низких процентных ставок и, соответственно, рекордно низких доходностей по облигациям. Исторически спрэд между сегментом </a:t>
            </a:r>
            <a:r>
              <a:rPr lang="en-US" sz="900" dirty="0">
                <a:latin typeface="Calibri" panose="020F0502020204030204" pitchFamily="34" charset="0"/>
                <a:cs typeface="Times New Roman" panose="02020603050405020304" pitchFamily="18" charset="0"/>
              </a:rPr>
              <a:t>High Yield </a:t>
            </a:r>
            <a:r>
              <a:rPr lang="ru-RU" sz="900" dirty="0">
                <a:latin typeface="Calibri" panose="020F0502020204030204" pitchFamily="34" charset="0"/>
                <a:cs typeface="Times New Roman" panose="02020603050405020304" pitchFamily="18" charset="0"/>
              </a:rPr>
              <a:t>и акциями был в районе 4%, что мы считаем адекватной премией за рост доходов (в акциях вы участвуете в росте доходов, а в облигациях – нет). Текущий же паритет говорит о явной недооценке акций относительно облигаций: возврат на вложенный капитал в акциях будет выше, чем 5,5% из-за роста доходов компаний, а в облигациях итоговая доходность будет ниже 5,5% из-за относительно высокого процента дефолтов в сегменте </a:t>
            </a:r>
            <a:r>
              <a:rPr lang="en-US" sz="900" dirty="0">
                <a:latin typeface="Calibri" panose="020F0502020204030204" pitchFamily="34" charset="0"/>
                <a:cs typeface="Times New Roman" panose="02020603050405020304" pitchFamily="18" charset="0"/>
              </a:rPr>
              <a:t>High Yield (</a:t>
            </a:r>
            <a:r>
              <a:rPr lang="ru-RU" sz="900" dirty="0">
                <a:latin typeface="Calibri" panose="020F0502020204030204" pitchFamily="34" charset="0"/>
                <a:cs typeface="Times New Roman" panose="02020603050405020304" pitchFamily="18" charset="0"/>
              </a:rPr>
              <a:t>около 3% по данным </a:t>
            </a:r>
            <a:r>
              <a:rPr lang="en-US" sz="900" dirty="0">
                <a:latin typeface="Calibri" panose="020F0502020204030204" pitchFamily="34" charset="0"/>
                <a:cs typeface="Times New Roman" panose="02020603050405020304" pitchFamily="18" charset="0"/>
              </a:rPr>
              <a:t>Moody’s). </a:t>
            </a:r>
          </a:p>
          <a:p>
            <a:pPr marL="0" indent="0" algn="just">
              <a:spcBef>
                <a:spcPts val="600"/>
              </a:spcBef>
              <a:buNone/>
            </a:pPr>
            <a:endParaRPr lang="ru-RU" sz="900" dirty="0">
              <a:latin typeface="Calibri" panose="020F0502020204030204" pitchFamily="34" charset="0"/>
              <a:cs typeface="Times New Roman" panose="02020603050405020304" pitchFamily="18" charset="0"/>
            </a:endParaRP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23.09.19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220524" y="1095871"/>
            <a:ext cx="3352492" cy="307777"/>
          </a:xfrm>
          <a:prstGeom prst="rect">
            <a:avLst/>
          </a:prstGeom>
          <a:noFill/>
        </p:spPr>
        <p:txBody>
          <a:bodyPr wrap="square" rtlCol="0">
            <a:spAutoFit/>
          </a:bodyPr>
          <a:lstStyle/>
          <a:p>
            <a:r>
              <a:rPr lang="ru-RU" sz="1400" dirty="0">
                <a:solidFill>
                  <a:srgbClr val="002060"/>
                </a:solidFill>
              </a:rPr>
              <a:t>Неделя на американском рынке акций</a:t>
            </a:r>
          </a:p>
        </p:txBody>
      </p:sp>
      <p:cxnSp>
        <p:nvCxnSpPr>
          <p:cNvPr id="16" name="Прямая соединительная линия 15">
            <a:extLst>
              <a:ext uri="{FF2B5EF4-FFF2-40B4-BE49-F238E27FC236}">
                <a16:creationId xmlns:a16="http://schemas.microsoft.com/office/drawing/2014/main" id="{22BEBADD-EE96-4F36-86F7-F2FCDC2183E9}"/>
              </a:ext>
            </a:extLst>
          </p:cNvPr>
          <p:cNvCxnSpPr>
            <a:cxnSpLocks/>
          </p:cNvCxnSpPr>
          <p:nvPr/>
        </p:nvCxnSpPr>
        <p:spPr>
          <a:xfrm>
            <a:off x="444131" y="4263062"/>
            <a:ext cx="6074057"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FCB14B9-C708-4998-B0DB-0FAC31E304A0}"/>
              </a:ext>
            </a:extLst>
          </p:cNvPr>
          <p:cNvSpPr txBox="1"/>
          <p:nvPr/>
        </p:nvSpPr>
        <p:spPr>
          <a:xfrm>
            <a:off x="419403" y="4284548"/>
            <a:ext cx="6074057" cy="215444"/>
          </a:xfrm>
          <a:prstGeom prst="rect">
            <a:avLst/>
          </a:prstGeom>
          <a:noFill/>
        </p:spPr>
        <p:txBody>
          <a:bodyPr wrap="square" rtlCol="0">
            <a:spAutoFit/>
          </a:bodyPr>
          <a:lstStyle/>
          <a:p>
            <a:r>
              <a:rPr lang="ru-RU" sz="800" b="1" dirty="0"/>
              <a:t>Рисунок 2. Сравнение доходностей по высокодоходных облигациям и акциям </a:t>
            </a:r>
          </a:p>
        </p:txBody>
      </p:sp>
      <p:cxnSp>
        <p:nvCxnSpPr>
          <p:cNvPr id="18" name="Прямая соединительная линия 17">
            <a:extLst>
              <a:ext uri="{FF2B5EF4-FFF2-40B4-BE49-F238E27FC236}">
                <a16:creationId xmlns:a16="http://schemas.microsoft.com/office/drawing/2014/main" id="{54014AD4-AE3B-4F9C-93C6-A6A022A6BFD8}"/>
              </a:ext>
            </a:extLst>
          </p:cNvPr>
          <p:cNvCxnSpPr>
            <a:cxnSpLocks/>
          </p:cNvCxnSpPr>
          <p:nvPr/>
        </p:nvCxnSpPr>
        <p:spPr>
          <a:xfrm>
            <a:off x="479573" y="8565602"/>
            <a:ext cx="6071156"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id="{A54B8C9B-0C38-45DE-A55B-B33A709DB183}"/>
              </a:ext>
            </a:extLst>
          </p:cNvPr>
          <p:cNvPicPr>
            <a:picLocks noChangeAspect="1"/>
          </p:cNvPicPr>
          <p:nvPr/>
        </p:nvPicPr>
        <p:blipFill>
          <a:blip r:embed="rId4"/>
          <a:stretch>
            <a:fillRect/>
          </a:stretch>
        </p:blipFill>
        <p:spPr>
          <a:xfrm>
            <a:off x="479573" y="4536730"/>
            <a:ext cx="6071155" cy="3815699"/>
          </a:xfrm>
          <a:prstGeom prst="rect">
            <a:avLst/>
          </a:prstGeom>
        </p:spPr>
      </p:pic>
    </p:spTree>
    <p:extLst>
      <p:ext uri="{BB962C8B-B14F-4D97-AF65-F5344CB8AC3E}">
        <p14:creationId xmlns:p14="http://schemas.microsoft.com/office/powerpoint/2010/main" val="260376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23.09.19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776428" cy="307777"/>
          </a:xfrm>
          <a:prstGeom prst="rect">
            <a:avLst/>
          </a:prstGeom>
          <a:noFill/>
        </p:spPr>
        <p:txBody>
          <a:bodyPr wrap="square" rtlCol="0">
            <a:spAutoFit/>
          </a:bodyPr>
          <a:lstStyle/>
          <a:p>
            <a:r>
              <a:rPr lang="ru-RU" sz="1400" dirty="0">
                <a:solidFill>
                  <a:srgbClr val="002060"/>
                </a:solidFill>
              </a:rPr>
              <a:t>Макроэкономическая статистика</a:t>
            </a:r>
          </a:p>
        </p:txBody>
      </p:sp>
      <p:sp>
        <p:nvSpPr>
          <p:cNvPr id="9" name="Объект 4">
            <a:extLst>
              <a:ext uri="{FF2B5EF4-FFF2-40B4-BE49-F238E27FC236}">
                <a16:creationId xmlns:a16="http://schemas.microsoft.com/office/drawing/2014/main" id="{C6E7B950-B62C-4BCF-8B01-D5D5816DFF46}"/>
              </a:ext>
            </a:extLst>
          </p:cNvPr>
          <p:cNvSpPr>
            <a:spLocks noGrp="1"/>
          </p:cNvSpPr>
          <p:nvPr>
            <p:ph idx="1"/>
          </p:nvPr>
        </p:nvSpPr>
        <p:spPr>
          <a:xfrm>
            <a:off x="184732" y="1597974"/>
            <a:ext cx="6346117" cy="1236047"/>
          </a:xfrm>
        </p:spPr>
        <p:txBody>
          <a:bodyPr>
            <a:normAutofit/>
          </a:bodyPr>
          <a:lstStyle/>
          <a:p>
            <a:pPr marL="0" indent="0" algn="just">
              <a:buNone/>
            </a:pPr>
            <a:r>
              <a:rPr lang="ru-RU" sz="900" dirty="0"/>
              <a:t>На прошедшей неделе в центре внимания было заседание ФРС, базовая ставка снижена на 25 </a:t>
            </a:r>
            <a:r>
              <a:rPr lang="ru-RU" sz="900" dirty="0" err="1"/>
              <a:t>б.п</a:t>
            </a:r>
            <a:r>
              <a:rPr lang="ru-RU" sz="900" dirty="0"/>
              <a:t>., что полностью совпало с ожиданиями. При этом риторика касательно дальнейшего снижения была размытой, можно рассчитывать как минимум на одно снижение до конца года. Что касается остальной статистики, вышли очень сильные данные по рынкам недвижимости, на 149 тыс. вырос показатель закладки новых домов к предыдущему месяцу, также лучше ожиданий выросли продажи на вторичном рынке. Приятно удивили данные по росту промышленного производства на фоне замедления мировой промышленности. Статистика из Великобритании была не столь оптимистичной, ЦБ Англии оставил свою ставку без изменений, а продажи в ритейле упали вопреки ожиданиям нейтральной динамики.</a:t>
            </a:r>
          </a:p>
        </p:txBody>
      </p:sp>
      <p:sp>
        <p:nvSpPr>
          <p:cNvPr id="13" name="Объект 4">
            <a:extLst>
              <a:ext uri="{FF2B5EF4-FFF2-40B4-BE49-F238E27FC236}">
                <a16:creationId xmlns:a16="http://schemas.microsoft.com/office/drawing/2014/main" id="{9DAE33C8-25CD-4256-AAC2-DFF18A3C6A38}"/>
              </a:ext>
            </a:extLst>
          </p:cNvPr>
          <p:cNvSpPr txBox="1">
            <a:spLocks/>
          </p:cNvSpPr>
          <p:nvPr/>
        </p:nvSpPr>
        <p:spPr>
          <a:xfrm>
            <a:off x="184732" y="4652529"/>
            <a:ext cx="6346117" cy="11096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ru-RU" sz="900" dirty="0"/>
              <a:t>На этой неделе важные данные ожидаются преимущественно из США. Отчётность по рынкам недвижимости продолжат продажи на первичном рынке. Также выйдут финальные данные по росту ВВП за 2 квартал, тут изменений быть не должно. Рост личных доходов и расходов населения ожидается в рамках нормы. В целом мы не ждём существенных движений рынка из-за макроэкономической статистики, вновь в центре внимания могут оказаться геополитические вопросы. </a:t>
            </a:r>
          </a:p>
        </p:txBody>
      </p:sp>
      <p:pic>
        <p:nvPicPr>
          <p:cNvPr id="5" name="Рисунок 4">
            <a:extLst>
              <a:ext uri="{FF2B5EF4-FFF2-40B4-BE49-F238E27FC236}">
                <a16:creationId xmlns:a16="http://schemas.microsoft.com/office/drawing/2014/main" id="{7BFD6C21-73E5-4901-A376-36AD7FA9843B}"/>
              </a:ext>
            </a:extLst>
          </p:cNvPr>
          <p:cNvPicPr>
            <a:picLocks noChangeAspect="1"/>
          </p:cNvPicPr>
          <p:nvPr/>
        </p:nvPicPr>
        <p:blipFill>
          <a:blip r:embed="rId4"/>
          <a:stretch>
            <a:fillRect/>
          </a:stretch>
        </p:blipFill>
        <p:spPr>
          <a:xfrm>
            <a:off x="959432" y="2943574"/>
            <a:ext cx="4790268" cy="1350802"/>
          </a:xfrm>
          <a:prstGeom prst="rect">
            <a:avLst/>
          </a:prstGeom>
        </p:spPr>
      </p:pic>
      <p:pic>
        <p:nvPicPr>
          <p:cNvPr id="12" name="Рисунок 11">
            <a:extLst>
              <a:ext uri="{FF2B5EF4-FFF2-40B4-BE49-F238E27FC236}">
                <a16:creationId xmlns:a16="http://schemas.microsoft.com/office/drawing/2014/main" id="{8B2D4B9A-6615-4FC5-97D8-77E7D41CE22C}"/>
              </a:ext>
            </a:extLst>
          </p:cNvPr>
          <p:cNvPicPr>
            <a:picLocks noChangeAspect="1"/>
          </p:cNvPicPr>
          <p:nvPr/>
        </p:nvPicPr>
        <p:blipFill>
          <a:blip r:embed="rId5"/>
          <a:stretch>
            <a:fillRect/>
          </a:stretch>
        </p:blipFill>
        <p:spPr>
          <a:xfrm>
            <a:off x="959432" y="5620641"/>
            <a:ext cx="4790268" cy="1229108"/>
          </a:xfrm>
          <a:prstGeom prst="rect">
            <a:avLst/>
          </a:prstGeom>
        </p:spPr>
      </p:pic>
    </p:spTree>
    <p:extLst>
      <p:ext uri="{BB962C8B-B14F-4D97-AF65-F5344CB8AC3E}">
        <p14:creationId xmlns:p14="http://schemas.microsoft.com/office/powerpoint/2010/main" val="31985921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92126</TotalTime>
  <Words>1162</Words>
  <Application>Microsoft Office PowerPoint</Application>
  <PresentationFormat>Экран (4:3)</PresentationFormat>
  <Paragraphs>34</Paragraphs>
  <Slides>3</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Calibri</vt:lpstr>
      <vt:lpstr>Wingdings</vt:lpstr>
      <vt:lpstr>Тема Office</vt:lpstr>
      <vt:lpstr>Global Equities Weekly</vt:lpstr>
      <vt:lpstr>Global Equities Weekly</vt:lpstr>
      <vt:lpstr>Global Equities Weekly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Equities Weekly</dc:title>
  <dc:creator>Алиса Мавлатова</dc:creator>
  <cp:lastModifiedBy>Андрей Ушаков</cp:lastModifiedBy>
  <cp:revision>5698</cp:revision>
  <cp:lastPrinted>2018-12-29T09:55:39Z</cp:lastPrinted>
  <dcterms:created xsi:type="dcterms:W3CDTF">2015-08-10T08:47:23Z</dcterms:created>
  <dcterms:modified xsi:type="dcterms:W3CDTF">2019-09-23T11:41:30Z</dcterms:modified>
</cp:coreProperties>
</file>