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5" r:id="rId3"/>
    <p:sldId id="267" r:id="rId4"/>
    <p:sldId id="261" r:id="rId5"/>
  </p:sldIdLst>
  <p:sldSz cx="6858000" cy="9144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A9A37C7-139F-44FF-81EA-0A023AB8A802}">
          <p14:sldIdLst>
            <p14:sldId id="260"/>
            <p14:sldId id="265"/>
            <p14:sldId id="267"/>
            <p14:sldId id="261"/>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6374" autoAdjust="0"/>
  </p:normalViewPr>
  <p:slideViewPr>
    <p:cSldViewPr>
      <p:cViewPr varScale="1">
        <p:scale>
          <a:sx n="80" d="100"/>
          <a:sy n="80" d="100"/>
        </p:scale>
        <p:origin x="3144" y="150"/>
      </p:cViewPr>
      <p:guideLst>
        <p:guide orient="horz" pos="2880"/>
        <p:guide pos="2160"/>
      </p:guideLst>
    </p:cSldViewPr>
  </p:slideViewPr>
  <p:outlineViewPr>
    <p:cViewPr>
      <p:scale>
        <a:sx n="33" d="100"/>
        <a:sy n="33" d="100"/>
      </p:scale>
      <p:origin x="0" y="42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00760B9-7C1B-4A30-83CC-A87AA1F56BCA}" type="datetimeFigureOut">
              <a:rPr lang="ru-RU" smtClean="0"/>
              <a:t>12.08.2019</a:t>
            </a:fld>
            <a:endParaRPr lang="ru-RU" dirty="0"/>
          </a:p>
        </p:txBody>
      </p:sp>
      <p:sp>
        <p:nvSpPr>
          <p:cNvPr id="4" name="Образ слайда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8EC3DCC-5867-4AB5-8388-1BE60B8B4D4D}" type="slidenum">
              <a:rPr lang="ru-RU" smtClean="0"/>
              <a:t>‹#›</a:t>
            </a:fld>
            <a:endParaRPr lang="ru-RU" dirty="0"/>
          </a:p>
        </p:txBody>
      </p:sp>
    </p:spTree>
    <p:extLst>
      <p:ext uri="{BB962C8B-B14F-4D97-AF65-F5344CB8AC3E}">
        <p14:creationId xmlns:p14="http://schemas.microsoft.com/office/powerpoint/2010/main" val="1838975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1</a:t>
            </a:fld>
            <a:endParaRPr lang="ru-RU" dirty="0"/>
          </a:p>
        </p:txBody>
      </p:sp>
    </p:spTree>
    <p:extLst>
      <p:ext uri="{BB962C8B-B14F-4D97-AF65-F5344CB8AC3E}">
        <p14:creationId xmlns:p14="http://schemas.microsoft.com/office/powerpoint/2010/main" val="1633836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2</a:t>
            </a:fld>
            <a:endParaRPr lang="ru-RU" dirty="0"/>
          </a:p>
        </p:txBody>
      </p:sp>
    </p:spTree>
    <p:extLst>
      <p:ext uri="{BB962C8B-B14F-4D97-AF65-F5344CB8AC3E}">
        <p14:creationId xmlns:p14="http://schemas.microsoft.com/office/powerpoint/2010/main" val="1769569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3</a:t>
            </a:fld>
            <a:endParaRPr lang="ru-RU" dirty="0"/>
          </a:p>
        </p:txBody>
      </p:sp>
    </p:spTree>
    <p:extLst>
      <p:ext uri="{BB962C8B-B14F-4D97-AF65-F5344CB8AC3E}">
        <p14:creationId xmlns:p14="http://schemas.microsoft.com/office/powerpoint/2010/main" val="348231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03425" y="744538"/>
            <a:ext cx="279082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EC3DCC-5867-4AB5-8388-1BE60B8B4D4D}" type="slidenum">
              <a:rPr lang="ru-RU" smtClean="0"/>
              <a:t>4</a:t>
            </a:fld>
            <a:endParaRPr lang="ru-RU" dirty="0"/>
          </a:p>
        </p:txBody>
      </p:sp>
    </p:spTree>
    <p:extLst>
      <p:ext uri="{BB962C8B-B14F-4D97-AF65-F5344CB8AC3E}">
        <p14:creationId xmlns:p14="http://schemas.microsoft.com/office/powerpoint/2010/main" val="48544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74781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6904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3775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152322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4951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92086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69416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09031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117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327180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3211548-3DD2-4763-B6AF-08F643B05218}" type="datetimeFigureOut">
              <a:rPr lang="ru-RU" smtClean="0"/>
              <a:t>12.08.2019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C28339E-D68B-4E8B-9EC4-4C274D5A01AC}" type="slidenum">
              <a:rPr lang="ru-RU" smtClean="0"/>
              <a:t>‹#›</a:t>
            </a:fld>
            <a:endParaRPr lang="ru-RU" dirty="0"/>
          </a:p>
        </p:txBody>
      </p:sp>
    </p:spTree>
    <p:extLst>
      <p:ext uri="{BB962C8B-B14F-4D97-AF65-F5344CB8AC3E}">
        <p14:creationId xmlns:p14="http://schemas.microsoft.com/office/powerpoint/2010/main" val="27475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3211548-3DD2-4763-B6AF-08F643B05218}" type="datetimeFigureOut">
              <a:rPr lang="ru-RU" smtClean="0"/>
              <a:t>12.08.2019</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C28339E-D68B-4E8B-9EC4-4C274D5A01AC}" type="slidenum">
              <a:rPr lang="ru-RU" smtClean="0"/>
              <a:t>‹#›</a:t>
            </a:fld>
            <a:endParaRPr lang="ru-RU" dirty="0"/>
          </a:p>
        </p:txBody>
      </p:sp>
    </p:spTree>
    <p:extLst>
      <p:ext uri="{BB962C8B-B14F-4D97-AF65-F5344CB8AC3E}">
        <p14:creationId xmlns:p14="http://schemas.microsoft.com/office/powerpoint/2010/main" val="3247425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5" name="Объект 4"/>
          <p:cNvSpPr>
            <a:spLocks noGrp="1"/>
          </p:cNvSpPr>
          <p:nvPr>
            <p:ph idx="1"/>
          </p:nvPr>
        </p:nvSpPr>
        <p:spPr>
          <a:xfrm>
            <a:off x="193277" y="1552960"/>
            <a:ext cx="4536502" cy="3796453"/>
          </a:xfrm>
        </p:spPr>
        <p:txBody>
          <a:bodyPr>
            <a:normAutofit/>
          </a:bodyPr>
          <a:lstStyle/>
          <a:p>
            <a:pPr marL="180000" lvl="0" indent="-180000" algn="just">
              <a:spcAft>
                <a:spcPts val="600"/>
              </a:spcAft>
              <a:buFont typeface="Wingdings" panose="05000000000000000000" pitchFamily="2" charset="2"/>
              <a:buChar char="§"/>
            </a:pPr>
            <a:r>
              <a:rPr lang="ru-RU" sz="900" b="1" dirty="0"/>
              <a:t>Подходит к концу сезон отчетностей. </a:t>
            </a:r>
            <a:r>
              <a:rPr lang="ru-RU" sz="900" dirty="0"/>
              <a:t>Пока цифры радуют – 74% компаний отчитываются лучше ожиданий, что выше средних значение за последние 5 лет. Тем не менее к будущим прогнозам компании пока что относятся с большой опаской и анонсируют довольно консервативные планы. Инвесторы в моменте довольно холодно относятся к результатам, что мы объясняем сохраняющейся неопределенностью касательно будущего торгового конфликта.</a:t>
            </a:r>
          </a:p>
          <a:p>
            <a:pPr marL="180000" lvl="0" indent="-180000" algn="just">
              <a:spcAft>
                <a:spcPts val="600"/>
              </a:spcAft>
              <a:buFont typeface="Wingdings" panose="05000000000000000000" pitchFamily="2" charset="2"/>
              <a:buChar char="§"/>
            </a:pPr>
            <a:r>
              <a:rPr lang="ru-RU" sz="900" b="1" dirty="0"/>
              <a:t>Российский рынок в боковике. </a:t>
            </a:r>
            <a:r>
              <a:rPr lang="ru-RU" sz="900" dirty="0"/>
              <a:t>Несмотря на сильно упавшую нефть, российский рынок и рубль смогли удержать свои позиции. С точки зрения корпоративных новостей неделя прошла неоднозначно: Русал и </a:t>
            </a:r>
            <a:r>
              <a:rPr lang="ru-RU" sz="900" dirty="0" err="1"/>
              <a:t>Евраз</a:t>
            </a:r>
            <a:r>
              <a:rPr lang="ru-RU" sz="900" dirty="0"/>
              <a:t> опубликовали слабую отчетность, </a:t>
            </a:r>
            <a:r>
              <a:rPr lang="ru-RU" sz="900" dirty="0" err="1"/>
              <a:t>Алроса</a:t>
            </a:r>
            <a:r>
              <a:rPr lang="ru-RU" sz="900" dirty="0"/>
              <a:t> представила удручающие операционные результаты, результаты Сбербанка и Газпром нефти были нейтральны, Полюс приятно удивил финансами за 2К19, а Татнефть объявила дивиденд, который превысил ожидания консенсуса. Еще стоит выделить готовящийся выкуп акций Уралкалия с биржи с целью дальнейшего делистинга: компания планирует выкупить у миноритариев 3.3% акций по цене 120 рублей за акцию.</a:t>
            </a:r>
          </a:p>
          <a:p>
            <a:pPr marL="180000" lvl="0" indent="-180000" algn="just">
              <a:spcAft>
                <a:spcPts val="600"/>
              </a:spcAft>
              <a:buFont typeface="Wingdings" panose="05000000000000000000" pitchFamily="2" charset="2"/>
              <a:buChar char="§"/>
            </a:pPr>
            <a:r>
              <a:rPr lang="ru-RU" sz="900" b="1" dirty="0"/>
              <a:t>Нефть упала на 5,4% на фоне отчета МЭА и слабой статистики. </a:t>
            </a:r>
            <a:r>
              <a:rPr lang="ru-RU" sz="900" dirty="0"/>
              <a:t>Помимо продолжения торговых войн, свой вклад в падение внес отчет Международного Энергетического Агентства (МЭА), которое сообщило о самом низком темпе роста спроса на нефть со времен кризиса 2008 года (прогнозируется рост на 1,1 и 1,3 млн бар. в сутки в 2019 и 2020 годах соответственно). Негатива добавила еженедельная статистика в США: запасы нефти в стране выросли на 2,4 млн бар. (ожидали снижение на 2,5 млн бар.), добыча выросла на 100 тыс. бар. в сутки до 12</a:t>
            </a:r>
            <a:r>
              <a:rPr lang="en-US" sz="900" dirty="0"/>
              <a:t>,</a:t>
            </a:r>
            <a:r>
              <a:rPr lang="ru-RU" sz="900" dirty="0"/>
              <a:t>3 млн бар., а количество вышек снизилось на 6 до 764 единиц. Вышел также краткосрочный прогноз Минэнерго США: из нового выделим только прогноз организации по сужению спреда </a:t>
            </a:r>
            <a:r>
              <a:rPr lang="en-US" sz="900" dirty="0"/>
              <a:t>Brent-WTI </a:t>
            </a:r>
            <a:r>
              <a:rPr lang="ru-RU" sz="900" dirty="0"/>
              <a:t>до 4 долл. за бар. в 2020 году. </a:t>
            </a: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2416" y="0"/>
            <a:ext cx="1646942" cy="1042411"/>
          </a:xfrm>
          <a:prstGeom prst="rect">
            <a:avLst/>
          </a:prstGeom>
          <a:noFill/>
          <a:ln>
            <a:noFill/>
          </a:ln>
          <a:extLst>
            <a:ext uri="{909E8E84-426E-40dd-AFC4-6F175D3DCCD1}">
              <a14:hiddenFill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12.0</a:t>
            </a:r>
            <a:r>
              <a:rPr lang="ru-RU" sz="1000" dirty="0">
                <a:solidFill>
                  <a:schemeClr val="bg1"/>
                </a:solidFill>
              </a:rPr>
              <a:t>8</a:t>
            </a:r>
            <a:r>
              <a:rPr lang="en-US" sz="1000" dirty="0">
                <a:solidFill>
                  <a:schemeClr val="bg1"/>
                </a:solidFill>
              </a:rPr>
              <a:t>.19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488396" cy="307777"/>
          </a:xfrm>
          <a:prstGeom prst="rect">
            <a:avLst/>
          </a:prstGeom>
          <a:noFill/>
        </p:spPr>
        <p:txBody>
          <a:bodyPr wrap="square" rtlCol="0">
            <a:spAutoFit/>
          </a:bodyPr>
          <a:lstStyle/>
          <a:p>
            <a:r>
              <a:rPr lang="ru-RU" sz="1400" dirty="0">
                <a:solidFill>
                  <a:srgbClr val="002060"/>
                </a:solidFill>
              </a:rPr>
              <a:t>Еженедельный обзор рынков</a:t>
            </a:r>
          </a:p>
        </p:txBody>
      </p:sp>
      <p:sp>
        <p:nvSpPr>
          <p:cNvPr id="9" name="TextBox 8">
            <a:extLst>
              <a:ext uri="{FF2B5EF4-FFF2-40B4-BE49-F238E27FC236}">
                <a16:creationId xmlns:a16="http://schemas.microsoft.com/office/drawing/2014/main" id="{6BC521EE-94D4-4EE0-BAE8-326F45F7497D}"/>
              </a:ext>
            </a:extLst>
          </p:cNvPr>
          <p:cNvSpPr txBox="1"/>
          <p:nvPr/>
        </p:nvSpPr>
        <p:spPr>
          <a:xfrm>
            <a:off x="4809876" y="1677050"/>
            <a:ext cx="1812304" cy="1538883"/>
          </a:xfrm>
          <a:prstGeom prst="rect">
            <a:avLst/>
          </a:prstGeom>
          <a:noFill/>
          <a:ln w="19050">
            <a:noFill/>
          </a:ln>
        </p:spPr>
        <p:txBody>
          <a:bodyPr wrap="square" rtlCol="0">
            <a:spAutoFit/>
          </a:bodyPr>
          <a:lstStyle/>
          <a:p>
            <a:r>
              <a:rPr lang="ru-RU" sz="900" b="1" dirty="0"/>
              <a:t>Емельянов Никита</a:t>
            </a:r>
          </a:p>
          <a:p>
            <a:r>
              <a:rPr lang="en-US" sz="700" dirty="0"/>
              <a:t>nemelyanov@sistema-capital.com</a:t>
            </a:r>
          </a:p>
          <a:p>
            <a:r>
              <a:rPr lang="en-US" sz="700" dirty="0"/>
              <a:t>      Investable Universe</a:t>
            </a:r>
          </a:p>
          <a:p>
            <a:endParaRPr lang="en-US" sz="700" dirty="0"/>
          </a:p>
          <a:p>
            <a:r>
              <a:rPr lang="ru-RU" sz="900" b="1" dirty="0"/>
              <a:t>Ушаков Андрей</a:t>
            </a:r>
          </a:p>
          <a:p>
            <a:r>
              <a:rPr lang="en-US" sz="700" dirty="0"/>
              <a:t>aushakov@sistema-capital.com</a:t>
            </a:r>
          </a:p>
          <a:p>
            <a:r>
              <a:rPr lang="en-US" sz="700" dirty="0"/>
              <a:t>      Russian Biotech Channel</a:t>
            </a:r>
          </a:p>
          <a:p>
            <a:endParaRPr lang="en-US" sz="700" dirty="0"/>
          </a:p>
          <a:p>
            <a:r>
              <a:rPr lang="ru-RU" sz="900" b="1" dirty="0"/>
              <a:t>Асатуров Константин</a:t>
            </a:r>
          </a:p>
          <a:p>
            <a:r>
              <a:rPr lang="en-US" sz="700" dirty="0"/>
              <a:t>kasaturov@sistema-capital.com</a:t>
            </a:r>
          </a:p>
          <a:p>
            <a:r>
              <a:rPr lang="en-US" sz="700" dirty="0"/>
              <a:t>      </a:t>
            </a:r>
            <a:r>
              <a:rPr lang="ru-RU" sz="700" dirty="0"/>
              <a:t>Сырьевые рынки</a:t>
            </a:r>
            <a:endParaRPr lang="en-US" sz="700" dirty="0"/>
          </a:p>
          <a:p>
            <a:endParaRPr lang="ru-RU" sz="900" dirty="0"/>
          </a:p>
        </p:txBody>
      </p:sp>
      <p:cxnSp>
        <p:nvCxnSpPr>
          <p:cNvPr id="12" name="Прямая соединительная линия 11">
            <a:extLst>
              <a:ext uri="{FF2B5EF4-FFF2-40B4-BE49-F238E27FC236}">
                <a16:creationId xmlns:a16="http://schemas.microsoft.com/office/drawing/2014/main" id="{B7C1AC19-3C56-4DB5-92F5-B50516EC1355}"/>
              </a:ext>
            </a:extLst>
          </p:cNvPr>
          <p:cNvCxnSpPr>
            <a:cxnSpLocks/>
          </p:cNvCxnSpPr>
          <p:nvPr/>
        </p:nvCxnSpPr>
        <p:spPr>
          <a:xfrm>
            <a:off x="4906713" y="1677050"/>
            <a:ext cx="1618631"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a:extLst>
              <a:ext uri="{FF2B5EF4-FFF2-40B4-BE49-F238E27FC236}">
                <a16:creationId xmlns:a16="http://schemas.microsoft.com/office/drawing/2014/main" id="{CC15F695-5C8A-4238-8ABF-74471C1B47DA}"/>
              </a:ext>
            </a:extLst>
          </p:cNvPr>
          <p:cNvCxnSpPr>
            <a:cxnSpLocks/>
          </p:cNvCxnSpPr>
          <p:nvPr/>
        </p:nvCxnSpPr>
        <p:spPr>
          <a:xfrm>
            <a:off x="4940323" y="3059832"/>
            <a:ext cx="1627285"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a:extLst>
              <a:ext uri="{FF2B5EF4-FFF2-40B4-BE49-F238E27FC236}">
                <a16:creationId xmlns:a16="http://schemas.microsoft.com/office/drawing/2014/main" id="{1CBE9DD3-CD44-4D57-A345-3E4382D70A11}"/>
              </a:ext>
            </a:extLst>
          </p:cNvPr>
          <p:cNvCxnSpPr>
            <a:cxnSpLocks/>
          </p:cNvCxnSpPr>
          <p:nvPr/>
        </p:nvCxnSpPr>
        <p:spPr>
          <a:xfrm>
            <a:off x="454189" y="5580112"/>
            <a:ext cx="41940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877685F-1208-4D25-9FA7-458E8CDECD87}"/>
              </a:ext>
            </a:extLst>
          </p:cNvPr>
          <p:cNvSpPr txBox="1"/>
          <p:nvPr/>
        </p:nvSpPr>
        <p:spPr>
          <a:xfrm>
            <a:off x="364540" y="5652700"/>
            <a:ext cx="2488396" cy="215444"/>
          </a:xfrm>
          <a:prstGeom prst="rect">
            <a:avLst/>
          </a:prstGeom>
          <a:noFill/>
        </p:spPr>
        <p:txBody>
          <a:bodyPr wrap="square" rtlCol="0">
            <a:spAutoFit/>
          </a:bodyPr>
          <a:lstStyle/>
          <a:p>
            <a:r>
              <a:rPr lang="ru-RU" sz="800" b="1" dirty="0"/>
              <a:t>Рисунок 1. Индекс </a:t>
            </a:r>
            <a:r>
              <a:rPr lang="en-US" sz="800" b="1" dirty="0"/>
              <a:t>S&amp;P 500 </a:t>
            </a:r>
            <a:endParaRPr lang="ru-RU" sz="800" b="1" dirty="0"/>
          </a:p>
        </p:txBody>
      </p:sp>
      <p:cxnSp>
        <p:nvCxnSpPr>
          <p:cNvPr id="20" name="Прямая соединительная линия 19">
            <a:extLst>
              <a:ext uri="{FF2B5EF4-FFF2-40B4-BE49-F238E27FC236}">
                <a16:creationId xmlns:a16="http://schemas.microsoft.com/office/drawing/2014/main" id="{B1211565-4C85-4BC9-8A01-5DC3F8ABAE56}"/>
              </a:ext>
            </a:extLst>
          </p:cNvPr>
          <p:cNvCxnSpPr>
            <a:cxnSpLocks/>
          </p:cNvCxnSpPr>
          <p:nvPr/>
        </p:nvCxnSpPr>
        <p:spPr>
          <a:xfrm>
            <a:off x="454188" y="8336874"/>
            <a:ext cx="419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11" name="Рисунок 10">
            <a:extLst>
              <a:ext uri="{FF2B5EF4-FFF2-40B4-BE49-F238E27FC236}">
                <a16:creationId xmlns:a16="http://schemas.microsoft.com/office/drawing/2014/main" id="{F4088C4F-AA75-4B3C-AD4C-84C442ED06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2426388"/>
            <a:ext cx="106462" cy="106462"/>
          </a:xfrm>
          <a:prstGeom prst="rect">
            <a:avLst/>
          </a:prstGeom>
        </p:spPr>
      </p:pic>
      <p:pic>
        <p:nvPicPr>
          <p:cNvPr id="18" name="Рисунок 17">
            <a:extLst>
              <a:ext uri="{FF2B5EF4-FFF2-40B4-BE49-F238E27FC236}">
                <a16:creationId xmlns:a16="http://schemas.microsoft.com/office/drawing/2014/main" id="{A3CCB87B-367E-4796-8C0A-8DCFB5DF70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1965361"/>
            <a:ext cx="106462" cy="106462"/>
          </a:xfrm>
          <a:prstGeom prst="rect">
            <a:avLst/>
          </a:prstGeom>
        </p:spPr>
      </p:pic>
      <p:pic>
        <p:nvPicPr>
          <p:cNvPr id="21" name="Рисунок 20">
            <a:extLst>
              <a:ext uri="{FF2B5EF4-FFF2-40B4-BE49-F238E27FC236}">
                <a16:creationId xmlns:a16="http://schemas.microsoft.com/office/drawing/2014/main" id="{F458E990-6F71-4389-B19D-FCCA06CA7A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6713" y="2886047"/>
            <a:ext cx="106462" cy="106462"/>
          </a:xfrm>
          <a:prstGeom prst="rect">
            <a:avLst/>
          </a:prstGeom>
        </p:spPr>
      </p:pic>
      <p:pic>
        <p:nvPicPr>
          <p:cNvPr id="2" name="Рисунок 1"/>
          <p:cNvPicPr>
            <a:picLocks noChangeAspect="1"/>
          </p:cNvPicPr>
          <p:nvPr/>
        </p:nvPicPr>
        <p:blipFill>
          <a:blip r:embed="rId5"/>
          <a:stretch>
            <a:fillRect/>
          </a:stretch>
        </p:blipFill>
        <p:spPr>
          <a:xfrm>
            <a:off x="4764639" y="3850572"/>
            <a:ext cx="1899609" cy="841454"/>
          </a:xfrm>
          <a:prstGeom prst="rect">
            <a:avLst/>
          </a:prstGeom>
        </p:spPr>
      </p:pic>
      <p:pic>
        <p:nvPicPr>
          <p:cNvPr id="15" name="Рисунок 14"/>
          <p:cNvPicPr>
            <a:picLocks noChangeAspect="1"/>
          </p:cNvPicPr>
          <p:nvPr/>
        </p:nvPicPr>
        <p:blipFill>
          <a:blip r:embed="rId6"/>
          <a:stretch>
            <a:fillRect/>
          </a:stretch>
        </p:blipFill>
        <p:spPr>
          <a:xfrm>
            <a:off x="696121" y="5868144"/>
            <a:ext cx="3710133" cy="2439169"/>
          </a:xfrm>
          <a:prstGeom prst="rect">
            <a:avLst/>
          </a:prstGeom>
        </p:spPr>
      </p:pic>
    </p:spTree>
    <p:extLst>
      <p:ext uri="{BB962C8B-B14F-4D97-AF65-F5344CB8AC3E}">
        <p14:creationId xmlns:p14="http://schemas.microsoft.com/office/powerpoint/2010/main" val="53060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5" name="Объект 4"/>
          <p:cNvSpPr>
            <a:spLocks noGrp="1"/>
          </p:cNvSpPr>
          <p:nvPr>
            <p:ph idx="1"/>
          </p:nvPr>
        </p:nvSpPr>
        <p:spPr>
          <a:xfrm>
            <a:off x="364540" y="1403648"/>
            <a:ext cx="6298480" cy="3771344"/>
          </a:xfrm>
        </p:spPr>
        <p:txBody>
          <a:bodyPr>
            <a:noAutofit/>
          </a:bodyPr>
          <a:lstStyle/>
          <a:p>
            <a:pPr marL="0" indent="0" algn="just">
              <a:spcAft>
                <a:spcPts val="800"/>
              </a:spcAft>
              <a:buNone/>
            </a:pPr>
            <a:r>
              <a:rPr lang="ru-RU" sz="900" dirty="0">
                <a:latin typeface="Calibri" panose="020F0502020204030204" pitchFamily="34" charset="0"/>
                <a:ea typeface="Calibri" panose="020F0502020204030204" pitchFamily="34" charset="0"/>
                <a:cs typeface="Times New Roman" panose="02020603050405020304" pitchFamily="18" charset="0"/>
              </a:rPr>
              <a:t>Близится к концу сезон отчётностей, на конец прошедшей недели отчиталось уже 450 компаний из </a:t>
            </a:r>
            <a:r>
              <a:rPr lang="en-US" sz="900" dirty="0">
                <a:latin typeface="Calibri" panose="020F0502020204030204" pitchFamily="34" charset="0"/>
                <a:ea typeface="Calibri" panose="020F0502020204030204" pitchFamily="34" charset="0"/>
                <a:cs typeface="Times New Roman" panose="02020603050405020304" pitchFamily="18" charset="0"/>
              </a:rPr>
              <a:t>S&amp;P 500</a:t>
            </a:r>
            <a:r>
              <a:rPr lang="ru-RU" sz="900" dirty="0">
                <a:latin typeface="Calibri" panose="020F0502020204030204" pitchFamily="34" charset="0"/>
                <a:ea typeface="Calibri" panose="020F0502020204030204" pitchFamily="34" charset="0"/>
                <a:cs typeface="Times New Roman" panose="02020603050405020304" pitchFamily="18" charset="0"/>
              </a:rPr>
              <a:t>, из них 74% лучше ожиданий. Конечно это не такой впечатляющий результат, как год назад, когда лучше ожиданий летом отчиталось 81,3%, тем не менее это существенно лучше среднего за последние 5 лет </a:t>
            </a:r>
            <a:r>
              <a:rPr lang="en-US" sz="900" dirty="0">
                <a:latin typeface="Calibri" panose="020F0502020204030204" pitchFamily="34" charset="0"/>
                <a:ea typeface="Calibri" panose="020F0502020204030204" pitchFamily="34" charset="0"/>
                <a:cs typeface="Times New Roman" panose="02020603050405020304" pitchFamily="18" charset="0"/>
              </a:rPr>
              <a:t>(</a:t>
            </a:r>
            <a:r>
              <a:rPr lang="ru-RU" sz="900" dirty="0">
                <a:latin typeface="Calibri" panose="020F0502020204030204" pitchFamily="34" charset="0"/>
                <a:ea typeface="Calibri" panose="020F0502020204030204" pitchFamily="34" charset="0"/>
                <a:cs typeface="Times New Roman" panose="02020603050405020304" pitchFamily="18" charset="0"/>
              </a:rPr>
              <a:t>71,7%</a:t>
            </a:r>
            <a:r>
              <a:rPr lang="en-US" sz="900" dirty="0">
                <a:latin typeface="Calibri" panose="020F0502020204030204" pitchFamily="34" charset="0"/>
                <a:ea typeface="Calibri" panose="020F0502020204030204" pitchFamily="34" charset="0"/>
                <a:cs typeface="Times New Roman" panose="02020603050405020304" pitchFamily="18" charset="0"/>
              </a:rPr>
              <a:t>)</a:t>
            </a:r>
            <a:r>
              <a:rPr lang="ru-RU" sz="900" dirty="0">
                <a:latin typeface="Calibri" panose="020F0502020204030204" pitchFamily="34" charset="0"/>
                <a:ea typeface="Calibri" panose="020F0502020204030204" pitchFamily="34" charset="0"/>
                <a:cs typeface="Times New Roman" panose="02020603050405020304" pitchFamily="18" charset="0"/>
              </a:rPr>
              <a:t>. Обновлённый в этом квартале исторический максимум по </a:t>
            </a:r>
            <a:r>
              <a:rPr lang="en-US" sz="900" dirty="0">
                <a:latin typeface="Calibri" panose="020F0502020204030204" pitchFamily="34" charset="0"/>
                <a:ea typeface="Calibri" panose="020F0502020204030204" pitchFamily="34" charset="0"/>
                <a:cs typeface="Times New Roman" panose="02020603050405020304" pitchFamily="18" charset="0"/>
              </a:rPr>
              <a:t>S&amp;P 500 </a:t>
            </a:r>
            <a:r>
              <a:rPr lang="ru-RU" sz="900" dirty="0">
                <a:latin typeface="Calibri" panose="020F0502020204030204" pitchFamily="34" charset="0"/>
                <a:ea typeface="Calibri" panose="020F0502020204030204" pitchFamily="34" charset="0"/>
                <a:cs typeface="Times New Roman" panose="02020603050405020304" pitchFamily="18" charset="0"/>
              </a:rPr>
              <a:t>вполне объясним фундаментально. Американские компании чувствуют себя в целом хорошо, но всё ещё предпочитают давать консервативные прогнозы на остаток года. Так как всё ещё непонятно, как влияют и влияют ли торговые войны на бизнес. </a:t>
            </a:r>
          </a:p>
          <a:p>
            <a:pPr marL="0" indent="0" algn="just">
              <a:spcAft>
                <a:spcPts val="800"/>
              </a:spcAft>
              <a:buNone/>
            </a:pPr>
            <a:r>
              <a:rPr lang="ru-RU" sz="900" dirty="0">
                <a:latin typeface="Calibri" panose="020F0502020204030204" pitchFamily="34" charset="0"/>
                <a:ea typeface="Calibri" panose="020F0502020204030204" pitchFamily="34" charset="0"/>
                <a:cs typeface="Times New Roman" panose="02020603050405020304" pitchFamily="18" charset="0"/>
              </a:rPr>
              <a:t>Даже с учётом последней коррекции индекс </a:t>
            </a:r>
            <a:r>
              <a:rPr lang="en-US" sz="900" dirty="0">
                <a:latin typeface="Calibri" panose="020F0502020204030204" pitchFamily="34" charset="0"/>
                <a:ea typeface="Calibri" panose="020F0502020204030204" pitchFamily="34" charset="0"/>
                <a:cs typeface="Times New Roman" panose="02020603050405020304" pitchFamily="18" charset="0"/>
              </a:rPr>
              <a:t>S&amp;P 500 </a:t>
            </a:r>
            <a:r>
              <a:rPr lang="ru-RU" sz="900" dirty="0">
                <a:latin typeface="Calibri" panose="020F0502020204030204" pitchFamily="34" charset="0"/>
                <a:ea typeface="Calibri" panose="020F0502020204030204" pitchFamily="34" charset="0"/>
                <a:cs typeface="Times New Roman" panose="02020603050405020304" pitchFamily="18" charset="0"/>
              </a:rPr>
              <a:t>вырос с начала лета на 6,1% и его поведение уже очень напоминает прошлогоднюю динамику: небольшой рост зимой, слабая коррекция весной, существенный рост летом и осенняя коррекция. Но мы не призываем искать здесь какие то закономерности, тем более что за последние 5+ лет не было ни одной пары лет с похожей динамикой, то есть исходя из этой логики индексу придётся показывать плюс осенью, чтобы сохранить уникальность. </a:t>
            </a:r>
          </a:p>
          <a:p>
            <a:pPr marL="0" indent="0" algn="just">
              <a:spcAft>
                <a:spcPts val="800"/>
              </a:spcAft>
              <a:buNone/>
            </a:pPr>
            <a:r>
              <a:rPr lang="ru-RU" sz="900" dirty="0">
                <a:latin typeface="Calibri" panose="020F0502020204030204" pitchFamily="34" charset="0"/>
                <a:ea typeface="Calibri" panose="020F0502020204030204" pitchFamily="34" charset="0"/>
                <a:cs typeface="Times New Roman" panose="02020603050405020304" pitchFamily="18" charset="0"/>
              </a:rPr>
              <a:t>Пока мы не видим фундаментальных причин менять прогноз на конец года: компании в очередной раз показывают позитивную отчетность, опережающую консенсус, макроэкономическая ситуация в таких странах как США и Китай по-прежнему довольно сильная, несмотря на торговые войны, а политику ФРС в моменте можно назвать стимулирующей. Несмотря на то, что мы ожидаем позитивные подвижки в торговых войнах скорее только в начале 2020 года, отсутствие эскалации конфликта или наступление «затишья» до конца года уже будет воспринято как хорошая новость, благодаря чему можно будет рассчитывать на умеренный отскок </a:t>
            </a:r>
            <a:r>
              <a:rPr lang="en-US" sz="900" dirty="0">
                <a:latin typeface="Calibri" panose="020F0502020204030204" pitchFamily="34" charset="0"/>
                <a:ea typeface="Calibri" panose="020F0502020204030204" pitchFamily="34" charset="0"/>
                <a:cs typeface="Times New Roman" panose="02020603050405020304" pitchFamily="18" charset="0"/>
              </a:rPr>
              <a:t>S&amp;P </a:t>
            </a:r>
            <a:r>
              <a:rPr lang="ru-RU" sz="900" dirty="0">
                <a:latin typeface="Calibri" panose="020F0502020204030204" pitchFamily="34" charset="0"/>
                <a:ea typeface="Calibri" panose="020F0502020204030204" pitchFamily="34" charset="0"/>
                <a:cs typeface="Times New Roman" panose="02020603050405020304" pitchFamily="18" charset="0"/>
              </a:rPr>
              <a:t>и в том числе акций компаний второго и третьего эшелона, которые традиционно страдают сильнее в моменты усиления неопределенности.</a:t>
            </a:r>
          </a:p>
          <a:p>
            <a:pPr marL="0" indent="0" algn="just">
              <a:spcAft>
                <a:spcPts val="800"/>
              </a:spcAft>
              <a:buNone/>
            </a:pPr>
            <a:r>
              <a:rPr lang="ru-RU" sz="900" dirty="0">
                <a:latin typeface="Calibri" panose="020F0502020204030204" pitchFamily="34" charset="0"/>
                <a:ea typeface="Calibri" panose="020F0502020204030204" pitchFamily="34" charset="0"/>
                <a:cs typeface="Times New Roman" panose="02020603050405020304" pitchFamily="18" charset="0"/>
              </a:rPr>
              <a:t>Кроме того, поддержку будет оказывать фискальное стимулирование. Как в США назревает анонсирование новой инфраструктурной программы (многие текущие программы на федеральном и муниципальном уровне как, к примеру, </a:t>
            </a:r>
            <a:r>
              <a:rPr lang="en-US" sz="900" dirty="0">
                <a:latin typeface="Calibri" panose="020F0502020204030204" pitchFamily="34" charset="0"/>
                <a:ea typeface="Calibri" panose="020F0502020204030204" pitchFamily="34" charset="0"/>
                <a:cs typeface="Times New Roman" panose="02020603050405020304" pitchFamily="18" charset="0"/>
              </a:rPr>
              <a:t>FAST</a:t>
            </a:r>
            <a:r>
              <a:rPr lang="ru-RU" sz="900" dirty="0">
                <a:latin typeface="Calibri" panose="020F0502020204030204" pitchFamily="34" charset="0"/>
                <a:ea typeface="Calibri" panose="020F0502020204030204" pitchFamily="34" charset="0"/>
                <a:cs typeface="Times New Roman" panose="02020603050405020304" pitchFamily="18" charset="0"/>
              </a:rPr>
              <a:t>  заканчивают свое действие в 2020 году), так и Китай традиционно использует этот инструмент поддержания экономического роста.</a:t>
            </a:r>
            <a:r>
              <a:rPr lang="en-US" sz="900" dirty="0">
                <a:latin typeface="Calibri" panose="020F0502020204030204" pitchFamily="34" charset="0"/>
                <a:ea typeface="Calibri" panose="020F0502020204030204" pitchFamily="34" charset="0"/>
                <a:cs typeface="Times New Roman" panose="02020603050405020304" pitchFamily="18" charset="0"/>
              </a:rPr>
              <a:t> </a:t>
            </a:r>
            <a:r>
              <a:rPr lang="ru-RU" sz="900" dirty="0">
                <a:latin typeface="Calibri" panose="020F0502020204030204" pitchFamily="34" charset="0"/>
                <a:ea typeface="Calibri" panose="020F0502020204030204" pitchFamily="34" charset="0"/>
                <a:cs typeface="Times New Roman" panose="02020603050405020304" pitchFamily="18" charset="0"/>
              </a:rPr>
              <a:t>Касательно последнего мы не видим никаких оснований для китайских властей сделать исключение на этот раз, тем более проект «Один пояс – один путь» начинает приобретать уже четкие очертания.</a:t>
            </a: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12.0</a:t>
            </a:r>
            <a:r>
              <a:rPr lang="ru-RU" sz="1000" dirty="0">
                <a:solidFill>
                  <a:schemeClr val="bg1"/>
                </a:solidFill>
              </a:rPr>
              <a:t>8</a:t>
            </a:r>
            <a:r>
              <a:rPr lang="en-US" sz="1000" dirty="0">
                <a:solidFill>
                  <a:schemeClr val="bg1"/>
                </a:solidFill>
              </a:rPr>
              <a:t>.19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095871"/>
            <a:ext cx="3352492" cy="307777"/>
          </a:xfrm>
          <a:prstGeom prst="rect">
            <a:avLst/>
          </a:prstGeom>
          <a:noFill/>
        </p:spPr>
        <p:txBody>
          <a:bodyPr wrap="square" rtlCol="0">
            <a:spAutoFit/>
          </a:bodyPr>
          <a:lstStyle/>
          <a:p>
            <a:r>
              <a:rPr lang="ru-RU" sz="1400" dirty="0">
                <a:solidFill>
                  <a:srgbClr val="002060"/>
                </a:solidFill>
              </a:rPr>
              <a:t>Неделя на американском рынке акций</a:t>
            </a:r>
          </a:p>
        </p:txBody>
      </p:sp>
      <p:cxnSp>
        <p:nvCxnSpPr>
          <p:cNvPr id="16" name="Прямая соединительная линия 15">
            <a:extLst>
              <a:ext uri="{FF2B5EF4-FFF2-40B4-BE49-F238E27FC236}">
                <a16:creationId xmlns:a16="http://schemas.microsoft.com/office/drawing/2014/main" id="{22BEBADD-EE96-4F36-86F7-F2FCDC2183E9}"/>
              </a:ext>
            </a:extLst>
          </p:cNvPr>
          <p:cNvCxnSpPr>
            <a:cxnSpLocks/>
          </p:cNvCxnSpPr>
          <p:nvPr/>
        </p:nvCxnSpPr>
        <p:spPr>
          <a:xfrm>
            <a:off x="444131" y="5319008"/>
            <a:ext cx="6074057"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FCB14B9-C708-4998-B0DB-0FAC31E304A0}"/>
              </a:ext>
            </a:extLst>
          </p:cNvPr>
          <p:cNvSpPr txBox="1"/>
          <p:nvPr/>
        </p:nvSpPr>
        <p:spPr>
          <a:xfrm>
            <a:off x="419403" y="5344883"/>
            <a:ext cx="6074057" cy="215444"/>
          </a:xfrm>
          <a:prstGeom prst="rect">
            <a:avLst/>
          </a:prstGeom>
          <a:noFill/>
        </p:spPr>
        <p:txBody>
          <a:bodyPr wrap="square" rtlCol="0">
            <a:spAutoFit/>
          </a:bodyPr>
          <a:lstStyle/>
          <a:p>
            <a:r>
              <a:rPr lang="ru-RU" sz="800" b="1" dirty="0"/>
              <a:t>Рисунок 2. Процентное соотношение отчётностей лучше консенсуса по </a:t>
            </a:r>
            <a:r>
              <a:rPr lang="en-US" sz="800" b="1" dirty="0"/>
              <a:t>EPS </a:t>
            </a:r>
            <a:r>
              <a:rPr lang="ru-RU" sz="800" b="1" dirty="0"/>
              <a:t>компаний из индекса </a:t>
            </a:r>
            <a:r>
              <a:rPr lang="en-US" sz="800" b="1" dirty="0"/>
              <a:t>S&amp;P 500 </a:t>
            </a:r>
          </a:p>
        </p:txBody>
      </p:sp>
      <p:cxnSp>
        <p:nvCxnSpPr>
          <p:cNvPr id="18" name="Прямая соединительная линия 17">
            <a:extLst>
              <a:ext uri="{FF2B5EF4-FFF2-40B4-BE49-F238E27FC236}">
                <a16:creationId xmlns:a16="http://schemas.microsoft.com/office/drawing/2014/main" id="{54014AD4-AE3B-4F9C-93C6-A6A022A6BFD8}"/>
              </a:ext>
            </a:extLst>
          </p:cNvPr>
          <p:cNvCxnSpPr>
            <a:cxnSpLocks/>
          </p:cNvCxnSpPr>
          <p:nvPr/>
        </p:nvCxnSpPr>
        <p:spPr>
          <a:xfrm>
            <a:off x="479573" y="8565602"/>
            <a:ext cx="6071156"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15" name="Рисунок 14">
            <a:extLst>
              <a:ext uri="{FF2B5EF4-FFF2-40B4-BE49-F238E27FC236}">
                <a16:creationId xmlns:a16="http://schemas.microsoft.com/office/drawing/2014/main" id="{2BAB7BCA-029F-4499-9CA4-544870226058}"/>
              </a:ext>
            </a:extLst>
          </p:cNvPr>
          <p:cNvPicPr>
            <a:picLocks noChangeAspect="1"/>
          </p:cNvPicPr>
          <p:nvPr/>
        </p:nvPicPr>
        <p:blipFill>
          <a:blip r:embed="rId4"/>
          <a:stretch>
            <a:fillRect/>
          </a:stretch>
        </p:blipFill>
        <p:spPr>
          <a:xfrm>
            <a:off x="1109485" y="5586201"/>
            <a:ext cx="4639030" cy="2790431"/>
          </a:xfrm>
          <a:prstGeom prst="rect">
            <a:avLst/>
          </a:prstGeom>
        </p:spPr>
      </p:pic>
    </p:spTree>
    <p:extLst>
      <p:ext uri="{BB962C8B-B14F-4D97-AF65-F5344CB8AC3E}">
        <p14:creationId xmlns:p14="http://schemas.microsoft.com/office/powerpoint/2010/main" val="260376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 xmlns:w="http://schemas.openxmlformats.org/wordprocessingml/2006/main" xmlns:w10="urn:schemas-microsoft-com:office:word" xmlns:v="urn:schemas-microsoft-com:vml" xmlns:o="urn:schemas-microsoft-com:office:office" xmlns:lc="http://schemas.openxmlformats.org/drawingml/2006/locked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12.0</a:t>
            </a:r>
            <a:r>
              <a:rPr lang="ru-RU" sz="1000" dirty="0">
                <a:solidFill>
                  <a:schemeClr val="bg1"/>
                </a:solidFill>
              </a:rPr>
              <a:t>8</a:t>
            </a:r>
            <a:r>
              <a:rPr lang="en-US" sz="1000" dirty="0">
                <a:solidFill>
                  <a:schemeClr val="bg1"/>
                </a:solidFill>
              </a:rPr>
              <a:t>.19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488396" cy="307777"/>
          </a:xfrm>
          <a:prstGeom prst="rect">
            <a:avLst/>
          </a:prstGeom>
          <a:noFill/>
        </p:spPr>
        <p:txBody>
          <a:bodyPr wrap="square" rtlCol="0">
            <a:spAutoFit/>
          </a:bodyPr>
          <a:lstStyle/>
          <a:p>
            <a:r>
              <a:rPr lang="ru-RU" sz="1400" dirty="0">
                <a:solidFill>
                  <a:srgbClr val="002060"/>
                </a:solidFill>
              </a:rPr>
              <a:t>Корпоративные новости</a:t>
            </a:r>
          </a:p>
        </p:txBody>
      </p:sp>
      <p:sp>
        <p:nvSpPr>
          <p:cNvPr id="9" name="Объект 4">
            <a:extLst>
              <a:ext uri="{FF2B5EF4-FFF2-40B4-BE49-F238E27FC236}">
                <a16:creationId xmlns:a16="http://schemas.microsoft.com/office/drawing/2014/main" id="{C6E7B950-B62C-4BCF-8B01-D5D5816DFF46}"/>
              </a:ext>
            </a:extLst>
          </p:cNvPr>
          <p:cNvSpPr>
            <a:spLocks noGrp="1"/>
          </p:cNvSpPr>
          <p:nvPr>
            <p:ph idx="1"/>
          </p:nvPr>
        </p:nvSpPr>
        <p:spPr>
          <a:xfrm>
            <a:off x="184732" y="1585305"/>
            <a:ext cx="6475386" cy="6659103"/>
          </a:xfrm>
        </p:spPr>
        <p:txBody>
          <a:bodyPr>
            <a:noAutofit/>
          </a:bodyPr>
          <a:lstStyle/>
          <a:p>
            <a:pPr marL="0" indent="0" algn="just">
              <a:spcBef>
                <a:spcPts val="600"/>
              </a:spcBef>
              <a:buNone/>
            </a:pPr>
            <a:r>
              <a:rPr lang="en-US" sz="1000" b="1" dirty="0">
                <a:solidFill>
                  <a:schemeClr val="tx2"/>
                </a:solidFill>
              </a:rPr>
              <a:t>Regeneron </a:t>
            </a:r>
            <a:r>
              <a:rPr lang="ru-RU" sz="1000" dirty="0"/>
              <a:t>отчиталась за второй квартал, выручка выросла на 20% до </a:t>
            </a:r>
            <a:r>
              <a:rPr lang="en-US" sz="1000" dirty="0"/>
              <a:t>$</a:t>
            </a:r>
            <a:r>
              <a:rPr lang="ru-RU" sz="1000" dirty="0"/>
              <a:t>1,93 млрд., консенсус ждал </a:t>
            </a:r>
            <a:r>
              <a:rPr lang="en-US" sz="1000" dirty="0"/>
              <a:t>$</a:t>
            </a:r>
            <a:r>
              <a:rPr lang="ru-RU" sz="1000" dirty="0"/>
              <a:t>1,8 млрд.</a:t>
            </a:r>
            <a:r>
              <a:rPr lang="en-US" sz="1000" dirty="0"/>
              <a:t> </a:t>
            </a:r>
            <a:r>
              <a:rPr lang="ru-RU" sz="1000" dirty="0"/>
              <a:t>Очищенная прибыль на одну акцию выросла на 10% до </a:t>
            </a:r>
            <a:r>
              <a:rPr lang="en-US" sz="1000" dirty="0"/>
              <a:t>$</a:t>
            </a:r>
            <a:r>
              <a:rPr lang="ru-RU" sz="1000" dirty="0"/>
              <a:t>6,02</a:t>
            </a:r>
            <a:r>
              <a:rPr lang="en-US" sz="1000" dirty="0"/>
              <a:t>, </a:t>
            </a:r>
            <a:r>
              <a:rPr lang="ru-RU" sz="1000" dirty="0"/>
              <a:t>рынок ждал </a:t>
            </a:r>
            <a:r>
              <a:rPr lang="en-US" sz="1000" dirty="0"/>
              <a:t>$</a:t>
            </a:r>
            <a:r>
              <a:rPr lang="ru-RU" sz="1000" dirty="0"/>
              <a:t>5,43.</a:t>
            </a:r>
            <a:r>
              <a:rPr lang="en-US" sz="1000" dirty="0"/>
              <a:t> </a:t>
            </a:r>
            <a:r>
              <a:rPr lang="ru-RU" sz="1000" dirty="0"/>
              <a:t>Отличный результат показывает совместный с </a:t>
            </a:r>
            <a:r>
              <a:rPr lang="en-US" sz="1000" dirty="0"/>
              <a:t>Sanofi </a:t>
            </a:r>
            <a:r>
              <a:rPr lang="ru-RU" sz="1000" dirty="0"/>
              <a:t>препарат </a:t>
            </a:r>
            <a:r>
              <a:rPr lang="en-US" sz="1000" dirty="0" err="1"/>
              <a:t>Dupixent</a:t>
            </a:r>
            <a:r>
              <a:rPr lang="en-US" sz="1000" dirty="0"/>
              <a:t>, </a:t>
            </a:r>
            <a:r>
              <a:rPr lang="ru-RU" sz="1000" dirty="0"/>
              <a:t>рост продаж за 2 квартал на 166% до </a:t>
            </a:r>
            <a:r>
              <a:rPr lang="en-US" sz="1000" dirty="0"/>
              <a:t>$</a:t>
            </a:r>
            <a:r>
              <a:rPr lang="ru-RU" sz="1000" dirty="0"/>
              <a:t>557 млн.</a:t>
            </a:r>
            <a:r>
              <a:rPr lang="en-US" sz="1000" dirty="0"/>
              <a:t> </a:t>
            </a:r>
            <a:r>
              <a:rPr lang="ru-RU" sz="1000" dirty="0"/>
              <a:t>Менеджмент не даёт прогнозов по выручке и прибыли, только прогноз по основным статьям расходов и капитальным затратам,  тут без существенных изменений. Из событий по портфелю отметим одобрение </a:t>
            </a:r>
            <a:r>
              <a:rPr lang="en-US" sz="1000" dirty="0"/>
              <a:t>FDA </a:t>
            </a:r>
            <a:r>
              <a:rPr lang="ru-RU" sz="1000" dirty="0"/>
              <a:t>расширения сферы применения основного препарата </a:t>
            </a:r>
            <a:r>
              <a:rPr lang="en-US" sz="1000" dirty="0" err="1"/>
              <a:t>Eylea</a:t>
            </a:r>
            <a:r>
              <a:rPr lang="en-US" sz="1000" dirty="0"/>
              <a:t> </a:t>
            </a:r>
            <a:r>
              <a:rPr lang="ru-RU" sz="1000" dirty="0"/>
              <a:t>на лечение диабетической ретинопатии, препарат позволяет снизить риск развития болезни до тяжёлой формы на 85-88%, у 65-80% пациентов отмечено улучшение более чем на 2 градации по специальной шкале </a:t>
            </a:r>
            <a:r>
              <a:rPr lang="en-US" sz="1000" dirty="0"/>
              <a:t>DRSS </a:t>
            </a:r>
            <a:r>
              <a:rPr lang="ru-RU" sz="1000" dirty="0"/>
              <a:t>против 15% по группе плацебо. В США 3,5 млн. больных, из них около 1 млн. с умеренно тяжёлой или тяжёлой формами. Менеджмент работает над новыми разработками, которые позволят сохранить рынок </a:t>
            </a:r>
            <a:r>
              <a:rPr lang="en-US" sz="1000" dirty="0" err="1"/>
              <a:t>Eylea</a:t>
            </a:r>
            <a:r>
              <a:rPr lang="en-US" sz="1000" dirty="0"/>
              <a:t> </a:t>
            </a:r>
            <a:r>
              <a:rPr lang="ru-RU" sz="1000" dirty="0"/>
              <a:t>на фоне роста конкуренции и окончания сроков действия патентов в долгосрочной перспективе. Также идёт постепенная реализация потенциала </a:t>
            </a:r>
            <a:r>
              <a:rPr lang="en-US" sz="1000" dirty="0" err="1"/>
              <a:t>Dupixent</a:t>
            </a:r>
            <a:r>
              <a:rPr lang="en-US" sz="1000" dirty="0"/>
              <a:t> </a:t>
            </a:r>
            <a:r>
              <a:rPr lang="ru-RU" sz="1000" dirty="0"/>
              <a:t>в дерматите и астме. Успешно завершились испытания 3 фазы по лечению детей 6-11 лет с тяжёлой атопической экземой, ранее препарат уже был одобрения для лечения подростков 12-17 лет. Мы позитивно оцениваем текущие результаты компании и высокую эффективность менеджмента. При этом согласны с рынком, что в долгосрочной перспективе есть риск для основной франшизы компании, но в текущий момент дисконт из-за этих рисков </a:t>
            </a:r>
            <a:r>
              <a:rPr lang="ru-RU" sz="1000" dirty="0" err="1"/>
              <a:t>неоправдан</a:t>
            </a:r>
            <a:r>
              <a:rPr lang="ru-RU" sz="1000" dirty="0"/>
              <a:t>. </a:t>
            </a:r>
          </a:p>
          <a:p>
            <a:pPr marL="0" indent="0" algn="just">
              <a:spcBef>
                <a:spcPts val="600"/>
              </a:spcBef>
              <a:buNone/>
            </a:pPr>
            <a:r>
              <a:rPr lang="ru-RU" sz="1000" b="1" dirty="0" err="1">
                <a:solidFill>
                  <a:schemeClr val="tx2"/>
                </a:solidFill>
              </a:rPr>
              <a:t>Disney</a:t>
            </a:r>
            <a:r>
              <a:rPr lang="ru-RU" sz="1000" dirty="0"/>
              <a:t> отчитался на удивление неважно. EPS вышел $1,35 при ожиданиях в $1,72. Когда видишь такой мощный </a:t>
            </a:r>
            <a:r>
              <a:rPr lang="ru-RU" sz="1000" dirty="0" err="1"/>
              <a:t>miss</a:t>
            </a:r>
            <a:r>
              <a:rPr lang="ru-RU" sz="1000" dirty="0"/>
              <a:t> от компании калибра </a:t>
            </a:r>
            <a:r>
              <a:rPr lang="ru-RU" sz="1000" dirty="0" err="1"/>
              <a:t>Disney</a:t>
            </a:r>
            <a:r>
              <a:rPr lang="ru-RU" sz="1000" dirty="0"/>
              <a:t>, то подозреваешь опечатку – настолько неправдоподобно это выглядит. Но опечатки тут нет, а есть более высокие расходы на интеграцию FOX. Также выделим провал Темного Феникса в кинотеатрах и проблемы у </a:t>
            </a:r>
            <a:r>
              <a:rPr lang="ru-RU" sz="1000" dirty="0" err="1"/>
              <a:t>Star</a:t>
            </a:r>
            <a:r>
              <a:rPr lang="ru-RU" sz="1000" dirty="0"/>
              <a:t> </a:t>
            </a:r>
            <a:r>
              <a:rPr lang="ru-RU" sz="1000" dirty="0" err="1"/>
              <a:t>India</a:t>
            </a:r>
            <a:r>
              <a:rPr lang="ru-RU" sz="1000" dirty="0"/>
              <a:t> из-за спада на местном рекламном рынке. Все это тоже относится к FOX. Однако менеджмент </a:t>
            </a:r>
            <a:r>
              <a:rPr lang="ru-RU" sz="1000" dirty="0" err="1"/>
              <a:t>Disney</a:t>
            </a:r>
            <a:r>
              <a:rPr lang="ru-RU" sz="1000" dirty="0"/>
              <a:t> сохраняет оптимизм по поводу ближайшего будущего, в том числе и по поводу сделки с FOX. И рынок ему верит, т.к. у </a:t>
            </a:r>
            <a:r>
              <a:rPr lang="ru-RU" sz="1000" dirty="0" err="1"/>
              <a:t>Disney</a:t>
            </a:r>
            <a:r>
              <a:rPr lang="ru-RU" sz="1000" dirty="0"/>
              <a:t> отличный трек-рекорд поглощений. Мы считаем, что акции </a:t>
            </a:r>
            <a:r>
              <a:rPr lang="ru-RU" sz="1000" dirty="0" err="1"/>
              <a:t>Disney</a:t>
            </a:r>
            <a:r>
              <a:rPr lang="ru-RU" sz="1000" dirty="0"/>
              <a:t> сейчас оценены относительно справедливо.</a:t>
            </a:r>
          </a:p>
          <a:p>
            <a:pPr marL="0" indent="0" algn="just">
              <a:spcBef>
                <a:spcPts val="600"/>
              </a:spcBef>
              <a:buNone/>
            </a:pPr>
            <a:r>
              <a:rPr lang="ru-RU" sz="1000" b="1" dirty="0">
                <a:solidFill>
                  <a:schemeClr val="tx2"/>
                </a:solidFill>
              </a:rPr>
              <a:t>CBS</a:t>
            </a:r>
            <a:r>
              <a:rPr lang="ru-RU" sz="1000" dirty="0"/>
              <a:t>, в отличие от многих других компаний из этой отрасли, отчиталась лучше ожиданий как по EPS (на 5%), так и по выручке (на 2%). Однако отсутствие новостей по объединению с </a:t>
            </a:r>
            <a:r>
              <a:rPr lang="ru-RU" sz="1000" dirty="0" err="1"/>
              <a:t>Viacom</a:t>
            </a:r>
            <a:r>
              <a:rPr lang="ru-RU" sz="1000" dirty="0"/>
              <a:t> утянуло акции вниз. Ожидалось, что компании наконец объявят о слиянии в этот четверг, но это не произошло, а текущий статус по объединению не совсем ясен. Слияние с </a:t>
            </a:r>
            <a:r>
              <a:rPr lang="ru-RU" sz="1000" dirty="0" err="1"/>
              <a:t>Viacom</a:t>
            </a:r>
            <a:r>
              <a:rPr lang="ru-RU" sz="1000" dirty="0"/>
              <a:t> отвлекает инвесторов от крутой фундаментальной истории перехода традиционной медиа компании в стриминг. Менеджмент подтвердил </a:t>
            </a:r>
            <a:r>
              <a:rPr lang="ru-RU" sz="1000" dirty="0" err="1"/>
              <a:t>таргет</a:t>
            </a:r>
            <a:r>
              <a:rPr lang="ru-RU" sz="1000" dirty="0"/>
              <a:t> по увеличению числа подписчиков </a:t>
            </a:r>
            <a:r>
              <a:rPr lang="ru-RU" sz="1000" dirty="0" err="1"/>
              <a:t>All</a:t>
            </a:r>
            <a:r>
              <a:rPr lang="ru-RU" sz="1000" dirty="0"/>
              <a:t> </a:t>
            </a:r>
            <a:r>
              <a:rPr lang="ru-RU" sz="1000" dirty="0" err="1"/>
              <a:t>Access</a:t>
            </a:r>
            <a:r>
              <a:rPr lang="ru-RU" sz="1000" dirty="0"/>
              <a:t> и </a:t>
            </a:r>
            <a:r>
              <a:rPr lang="ru-RU" sz="1000" dirty="0" err="1"/>
              <a:t>Showtime</a:t>
            </a:r>
            <a:r>
              <a:rPr lang="ru-RU" sz="1000" dirty="0"/>
              <a:t> до 25 млн. к 2022 году. Одно это может стоить больше, чем текущая капитализация CBS. Так что акции CBS единственные из этого сектора, которые нам по-настоящему нравятся.</a:t>
            </a:r>
          </a:p>
          <a:p>
            <a:pPr marL="0" indent="0" algn="just">
              <a:spcBef>
                <a:spcPts val="600"/>
              </a:spcBef>
              <a:buNone/>
            </a:pPr>
            <a:r>
              <a:rPr lang="ru-RU" sz="1000" dirty="0"/>
              <a:t>Сильно отчиталась наша позиция из </a:t>
            </a:r>
            <a:r>
              <a:rPr lang="ru-RU" sz="1000" dirty="0" err="1"/>
              <a:t>midstream</a:t>
            </a:r>
            <a:r>
              <a:rPr lang="ru-RU" sz="1000" dirty="0"/>
              <a:t> сегмента энергетической отрасли </a:t>
            </a:r>
            <a:r>
              <a:rPr lang="ru-RU" sz="1000" b="1" dirty="0" err="1">
                <a:solidFill>
                  <a:schemeClr val="tx2"/>
                </a:solidFill>
              </a:rPr>
              <a:t>Targa</a:t>
            </a:r>
            <a:r>
              <a:rPr lang="ru-RU" sz="1000" b="1" dirty="0">
                <a:solidFill>
                  <a:schemeClr val="tx2"/>
                </a:solidFill>
              </a:rPr>
              <a:t> </a:t>
            </a:r>
            <a:r>
              <a:rPr lang="ru-RU" sz="1000" b="1" dirty="0" err="1">
                <a:solidFill>
                  <a:schemeClr val="tx2"/>
                </a:solidFill>
              </a:rPr>
              <a:t>Resources</a:t>
            </a:r>
            <a:r>
              <a:rPr lang="ru-RU" sz="1000" dirty="0"/>
              <a:t>: выручка до прогнозов не дотянула, а вот EBITDA приятно удивила рынок. Компания уже запустила свой крупный проект - </a:t>
            </a:r>
            <a:r>
              <a:rPr lang="ru-RU" sz="1000" dirty="0" err="1"/>
              <a:t>Gran</a:t>
            </a:r>
            <a:r>
              <a:rPr lang="ru-RU" sz="1000" dirty="0"/>
              <a:t> </a:t>
            </a:r>
            <a:r>
              <a:rPr lang="ru-RU" sz="1000" dirty="0" err="1"/>
              <a:t>Prix</a:t>
            </a:r>
            <a:r>
              <a:rPr lang="ru-RU" sz="1000" dirty="0"/>
              <a:t>. Негативным моментом стало то, что увеличились капитальные затраты этого проекта на 10% выше первоначально анонсированного уровня. В остальном менеджмент подтвердил свои планы на 2019. Мы ожидаем скорой реализации дальнейших триггеров в 2П19.</a:t>
            </a:r>
          </a:p>
          <a:p>
            <a:pPr marL="0" indent="0" algn="just">
              <a:spcBef>
                <a:spcPts val="600"/>
              </a:spcBef>
              <a:buNone/>
            </a:pPr>
            <a:r>
              <a:rPr lang="ru-RU" sz="1000" dirty="0"/>
              <a:t>А вот производитель ветряных лопастей</a:t>
            </a:r>
            <a:r>
              <a:rPr lang="ru-RU" sz="1000" b="1" dirty="0">
                <a:solidFill>
                  <a:schemeClr val="tx2"/>
                </a:solidFill>
              </a:rPr>
              <a:t>, TPI </a:t>
            </a:r>
            <a:r>
              <a:rPr lang="ru-RU" sz="1000" b="1" dirty="0" err="1">
                <a:solidFill>
                  <a:schemeClr val="tx2"/>
                </a:solidFill>
              </a:rPr>
              <a:t>Composites</a:t>
            </a:r>
            <a:r>
              <a:rPr lang="ru-RU" sz="1000" dirty="0"/>
              <a:t>, своих инвесторов отчетностью расстроил. При этом цифры за 2К19 оказались сильными, значительно превысив даже самые оптимистичные ожидания рынка. Но сниженные планы самого менеджмент на 2019 и 2020 год не оставили шансов на рост. Причина таких изменений заключается в том, что клиент компании, немецкая </a:t>
            </a:r>
            <a:r>
              <a:rPr lang="ru-RU" sz="1000" dirty="0" err="1"/>
              <a:t>Nordex</a:t>
            </a:r>
            <a:r>
              <a:rPr lang="ru-RU" sz="1000" dirty="0"/>
              <a:t>, запросила для своего проекта в Турции более премиальные и длинные ветряные лопасти, что требует большего времени для запуска производственных линий, а это, естественно, отразится на увеличении капитальных расходов и недополучение части доходов в 2019 и 2020 году (они будут перенесены на 2021 и более поздние года). Несмотря на произошедшее падение, мы от своего взгляда на компанию не отказываемся, и отмечаем, что в текущей не самой благоприятной макроэкономической обстановке </a:t>
            </a:r>
            <a:r>
              <a:rPr lang="en-US" sz="1000" dirty="0"/>
              <a:t>TPI Composites </a:t>
            </a:r>
            <a:r>
              <a:rPr lang="ru-RU" sz="1000" dirty="0"/>
              <a:t>наращивает рыночную долю (она составляет 14% по миру и 25%, если не считать Китай).</a:t>
            </a:r>
          </a:p>
          <a:p>
            <a:pPr marL="0" indent="0" algn="just">
              <a:buNone/>
            </a:pPr>
            <a:endParaRPr lang="ru-RU" sz="1000" dirty="0"/>
          </a:p>
          <a:p>
            <a:pPr marL="0" indent="0" algn="just">
              <a:buNone/>
            </a:pPr>
            <a:endParaRPr lang="ru-RU" sz="1000" dirty="0"/>
          </a:p>
        </p:txBody>
      </p:sp>
    </p:spTree>
    <p:extLst>
      <p:ext uri="{BB962C8B-B14F-4D97-AF65-F5344CB8AC3E}">
        <p14:creationId xmlns:p14="http://schemas.microsoft.com/office/powerpoint/2010/main" val="23456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88642" y="0"/>
            <a:ext cx="4536502" cy="899592"/>
          </a:xfrm>
          <a:solidFill>
            <a:schemeClr val="accent1">
              <a:lumMod val="50000"/>
            </a:schemeClr>
          </a:solidFill>
        </p:spPr>
        <p:txBody>
          <a:bodyPr>
            <a:normAutofit/>
          </a:bodyPr>
          <a:lstStyle/>
          <a:p>
            <a:pPr algn="l"/>
            <a:r>
              <a:rPr lang="en-US" sz="1600" b="1" dirty="0">
                <a:solidFill>
                  <a:schemeClr val="bg1"/>
                </a:solidFill>
              </a:rPr>
              <a:t>Global Equities Weekly</a:t>
            </a:r>
            <a:endParaRPr lang="ru-RU" sz="1600" b="1" dirty="0">
              <a:solidFill>
                <a:schemeClr val="bg1"/>
              </a:solidFill>
            </a:endParaRPr>
          </a:p>
        </p:txBody>
      </p:sp>
      <p:sp>
        <p:nvSpPr>
          <p:cNvPr id="6"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10" name="Рисунок 9">
            <a:extLst>
              <a:ext uri="{FF2B5EF4-FFF2-40B4-BE49-F238E27FC236}">
                <a16:creationId xmlns:a16="http://schemas.microsoft.com/office/drawing/2014/main" id="{DA69FDA4-17B8-4C7B-B612-161D5754A6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176" y="1197"/>
            <a:ext cx="1646942" cy="1042411"/>
          </a:xfrm>
          <a:prstGeom prst="rect">
            <a:avLst/>
          </a:prstGeom>
          <a:noFill/>
          <a:ln>
            <a:noFill/>
          </a:ln>
          <a:extLst>
            <a:ext uri="{909E8E84-426E-40dd-AFC4-6F175D3DCCD1}">
              <a14:hiddenFill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o="urn:schemas-microsoft-com:office:office" xmlns:v="urn:schemas-microsoft-com:vml" xmlns:w10="urn:schemas-microsoft-com:office:word" xmlns:w="http://schemas.openxmlformats.org/wordprocessingml/2006/main" xmlns=""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pic>
      <p:sp>
        <p:nvSpPr>
          <p:cNvPr id="3" name="TextBox 2">
            <a:extLst>
              <a:ext uri="{FF2B5EF4-FFF2-40B4-BE49-F238E27FC236}">
                <a16:creationId xmlns:a16="http://schemas.microsoft.com/office/drawing/2014/main" id="{F5FEAAF8-9EC4-4160-A625-E6D220F3F7B2}"/>
              </a:ext>
            </a:extLst>
          </p:cNvPr>
          <p:cNvSpPr txBox="1"/>
          <p:nvPr/>
        </p:nvSpPr>
        <p:spPr>
          <a:xfrm>
            <a:off x="4005064" y="620497"/>
            <a:ext cx="643125" cy="246221"/>
          </a:xfrm>
          <a:prstGeom prst="rect">
            <a:avLst/>
          </a:prstGeom>
          <a:noFill/>
        </p:spPr>
        <p:txBody>
          <a:bodyPr wrap="none" rtlCol="0">
            <a:spAutoFit/>
          </a:bodyPr>
          <a:lstStyle/>
          <a:p>
            <a:r>
              <a:rPr lang="en-US" sz="1000" dirty="0">
                <a:solidFill>
                  <a:schemeClr val="bg1"/>
                </a:solidFill>
              </a:rPr>
              <a:t>12.0</a:t>
            </a:r>
            <a:r>
              <a:rPr lang="ru-RU" sz="1000" dirty="0">
                <a:solidFill>
                  <a:schemeClr val="bg1"/>
                </a:solidFill>
              </a:rPr>
              <a:t>8</a:t>
            </a:r>
            <a:r>
              <a:rPr lang="en-US" sz="1000" dirty="0">
                <a:solidFill>
                  <a:schemeClr val="bg1"/>
                </a:solidFill>
              </a:rPr>
              <a:t>.19</a:t>
            </a:r>
            <a:endParaRPr lang="ru-RU" sz="1000" dirty="0">
              <a:solidFill>
                <a:schemeClr val="bg1"/>
              </a:solidFill>
            </a:endParaRPr>
          </a:p>
        </p:txBody>
      </p:sp>
      <p:sp>
        <p:nvSpPr>
          <p:cNvPr id="8" name="TextBox 7">
            <a:extLst>
              <a:ext uri="{FF2B5EF4-FFF2-40B4-BE49-F238E27FC236}">
                <a16:creationId xmlns:a16="http://schemas.microsoft.com/office/drawing/2014/main" id="{DE0BEEA2-ED11-41AA-828A-041B1DEEE815}"/>
              </a:ext>
            </a:extLst>
          </p:cNvPr>
          <p:cNvSpPr txBox="1"/>
          <p:nvPr/>
        </p:nvSpPr>
        <p:spPr>
          <a:xfrm>
            <a:off x="184732" y="8640162"/>
            <a:ext cx="6605915" cy="400110"/>
          </a:xfrm>
          <a:prstGeom prst="rect">
            <a:avLst/>
          </a:prstGeom>
          <a:noFill/>
        </p:spPr>
        <p:txBody>
          <a:bodyPr wrap="square" rtlCol="0">
            <a:spAutoFit/>
          </a:bodyPr>
          <a:lstStyle/>
          <a:p>
            <a:r>
              <a:rPr lang="ru-RU" sz="500" dirty="0"/>
              <a:t>Настоящий отчет подготовлен ООО УК «Система Капитал» (далее Компания) (лицензия профессионального участника рынка ценных бумаг на осуществление деятельности по управлению ценными бумагами № 045-13853-001000 выдана Банком России 13.03.2014 г.) только в информационных целях. Ни информация, ни мнения не должны рассматриваться как предложение, рекомендация или оферта на покупку или продажу каких-либо финансовых инструментов. Этот отчет также не является ни инвестиционным, ни налоговым советом, ни консультацией, и он не учитывает особенности инвестиционной стратегии, склонность к риску и финансового положения тех, кто может получить этот отчет. Инвесторам следует самим принимать решения об обоснованности инвестиций в каждый финансовый инструмент или инвестиционных стратегий, упомянутых в данном отчете.</a:t>
            </a:r>
          </a:p>
        </p:txBody>
      </p:sp>
      <p:sp>
        <p:nvSpPr>
          <p:cNvPr id="7" name="TextBox 6">
            <a:extLst>
              <a:ext uri="{FF2B5EF4-FFF2-40B4-BE49-F238E27FC236}">
                <a16:creationId xmlns:a16="http://schemas.microsoft.com/office/drawing/2014/main" id="{7FF79BDE-14E5-4DDE-BC65-6B6F83BD26F6}"/>
              </a:ext>
            </a:extLst>
          </p:cNvPr>
          <p:cNvSpPr txBox="1"/>
          <p:nvPr/>
        </p:nvSpPr>
        <p:spPr>
          <a:xfrm>
            <a:off x="364540" y="1211271"/>
            <a:ext cx="2776428" cy="307777"/>
          </a:xfrm>
          <a:prstGeom prst="rect">
            <a:avLst/>
          </a:prstGeom>
          <a:noFill/>
        </p:spPr>
        <p:txBody>
          <a:bodyPr wrap="square" rtlCol="0">
            <a:spAutoFit/>
          </a:bodyPr>
          <a:lstStyle/>
          <a:p>
            <a:r>
              <a:rPr lang="ru-RU" sz="1400" dirty="0">
                <a:solidFill>
                  <a:srgbClr val="002060"/>
                </a:solidFill>
              </a:rPr>
              <a:t>Макроэкономическая статистика</a:t>
            </a:r>
          </a:p>
        </p:txBody>
      </p:sp>
      <p:sp>
        <p:nvSpPr>
          <p:cNvPr id="9" name="Объект 4">
            <a:extLst>
              <a:ext uri="{FF2B5EF4-FFF2-40B4-BE49-F238E27FC236}">
                <a16:creationId xmlns:a16="http://schemas.microsoft.com/office/drawing/2014/main" id="{C6E7B950-B62C-4BCF-8B01-D5D5816DFF46}"/>
              </a:ext>
            </a:extLst>
          </p:cNvPr>
          <p:cNvSpPr>
            <a:spLocks noGrp="1"/>
          </p:cNvSpPr>
          <p:nvPr>
            <p:ph idx="1"/>
          </p:nvPr>
        </p:nvSpPr>
        <p:spPr>
          <a:xfrm>
            <a:off x="184732" y="1597974"/>
            <a:ext cx="6346117" cy="1611353"/>
          </a:xfrm>
        </p:spPr>
        <p:txBody>
          <a:bodyPr>
            <a:normAutofit/>
          </a:bodyPr>
          <a:lstStyle/>
          <a:p>
            <a:pPr marL="0" indent="0" algn="just">
              <a:buNone/>
            </a:pPr>
            <a:r>
              <a:rPr lang="ru-RU" sz="900" dirty="0"/>
              <a:t>Попробуем сегодня посмотреть на статистику в разрезе основных геополитических событий. На текущей повестке таких два: "Торговые войны" и "</a:t>
            </a:r>
            <a:r>
              <a:rPr lang="ru-RU" sz="900" dirty="0" err="1"/>
              <a:t>Brexit</a:t>
            </a:r>
            <a:r>
              <a:rPr lang="ru-RU" sz="900" dirty="0"/>
              <a:t>".  Китайская экономика чувствует себя отлично, сокращается импорт при стабильном экспорте, существенный профицит торгового баланса. Власти могут удовлетворить внутренний спрос своими товарами по всем основным направлениям, за исключением редких видов продукции, например, крупных пассажирских лайнеров. Рост экономики постепенно замедляется, но тут не видно влияния торговых войн, это естественный процесс. Другая сторона конфликта - США. Американская экономика также чувствует себя хорошо: отличная ситуация по рабочим местам и безработице, сильный рынок недвижимости, рост ВВП более 2%, ещё и ФРС готов быть более гибким и снижать ставки. Как ни странно, проигрывает в войне США и Китая третья сторона - Европа. Промышленность является визитной карточкой крупнейших экономик Европы, она же первой попала под удар. Это и манипуляции с сырьём из-за торговых пошлин, протекционизм, а также неопределённость из-за </a:t>
            </a:r>
            <a:r>
              <a:rPr lang="ru-RU" sz="900" dirty="0" err="1"/>
              <a:t>Brexit</a:t>
            </a:r>
            <a:r>
              <a:rPr lang="ru-RU" sz="900" dirty="0"/>
              <a:t>. Например, многие британские заводы останавливали производство под предыдущий тайминг по выходу страны из ЕС, но сроки были перенесены. </a:t>
            </a:r>
          </a:p>
        </p:txBody>
      </p:sp>
      <p:sp>
        <p:nvSpPr>
          <p:cNvPr id="13" name="Объект 4">
            <a:extLst>
              <a:ext uri="{FF2B5EF4-FFF2-40B4-BE49-F238E27FC236}">
                <a16:creationId xmlns:a16="http://schemas.microsoft.com/office/drawing/2014/main" id="{9DAE33C8-25CD-4256-AAC2-DFF18A3C6A38}"/>
              </a:ext>
            </a:extLst>
          </p:cNvPr>
          <p:cNvSpPr txBox="1">
            <a:spLocks/>
          </p:cNvSpPr>
          <p:nvPr/>
        </p:nvSpPr>
        <p:spPr>
          <a:xfrm>
            <a:off x="132749" y="5281732"/>
            <a:ext cx="6346117" cy="10980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ru-RU" sz="900" dirty="0"/>
              <a:t>На предстоящей неделе ожидается подтверждение предыдущих предпосылок. Рынок ждёт, что уточнённый ВВП Германии за 2 квартал всё же уйдёт в красную зону, на общих данных по ЕС это отразиться не должно, "второй эшелон" пока чувствует себя хорошо и берёт на себя роль локомотива. В США не ожидается никаких признаков скорой рецессии, тем не менее ожидания респондентов Мичиганского университета в этом году постепенно снижаются, но это говорит лишь о настроениях. Учитывая информационный фон, это вполне объяснимо. В Китае выйдут цифры по ритейлу и промышленному производству за июль, небольшое замедление, но всё в рамках </a:t>
            </a:r>
            <a:r>
              <a:rPr lang="ru-RU" sz="900" dirty="0" err="1"/>
              <a:t>таргетов</a:t>
            </a:r>
            <a:r>
              <a:rPr lang="ru-RU" sz="900" dirty="0"/>
              <a:t>. </a:t>
            </a:r>
          </a:p>
        </p:txBody>
      </p:sp>
      <p:pic>
        <p:nvPicPr>
          <p:cNvPr id="2" name="Рисунок 1">
            <a:extLst>
              <a:ext uri="{FF2B5EF4-FFF2-40B4-BE49-F238E27FC236}">
                <a16:creationId xmlns:a16="http://schemas.microsoft.com/office/drawing/2014/main" id="{994CF32E-F213-4F44-BFB5-A15AEFD52AC7}"/>
              </a:ext>
            </a:extLst>
          </p:cNvPr>
          <p:cNvPicPr>
            <a:picLocks noChangeAspect="1"/>
          </p:cNvPicPr>
          <p:nvPr/>
        </p:nvPicPr>
        <p:blipFill>
          <a:blip r:embed="rId4"/>
          <a:stretch>
            <a:fillRect/>
          </a:stretch>
        </p:blipFill>
        <p:spPr>
          <a:xfrm>
            <a:off x="959675" y="3356578"/>
            <a:ext cx="4796227" cy="1718019"/>
          </a:xfrm>
          <a:prstGeom prst="rect">
            <a:avLst/>
          </a:prstGeom>
        </p:spPr>
      </p:pic>
      <p:pic>
        <p:nvPicPr>
          <p:cNvPr id="5" name="Рисунок 4">
            <a:extLst>
              <a:ext uri="{FF2B5EF4-FFF2-40B4-BE49-F238E27FC236}">
                <a16:creationId xmlns:a16="http://schemas.microsoft.com/office/drawing/2014/main" id="{CAC77E1B-3529-4AB2-98AA-A8FB776C83AD}"/>
              </a:ext>
            </a:extLst>
          </p:cNvPr>
          <p:cNvPicPr>
            <a:picLocks noChangeAspect="1"/>
          </p:cNvPicPr>
          <p:nvPr/>
        </p:nvPicPr>
        <p:blipFill>
          <a:blip r:embed="rId5"/>
          <a:stretch>
            <a:fillRect/>
          </a:stretch>
        </p:blipFill>
        <p:spPr>
          <a:xfrm>
            <a:off x="959674" y="6368627"/>
            <a:ext cx="4796227" cy="2083554"/>
          </a:xfrm>
          <a:prstGeom prst="rect">
            <a:avLst/>
          </a:prstGeom>
        </p:spPr>
      </p:pic>
    </p:spTree>
    <p:extLst>
      <p:ext uri="{BB962C8B-B14F-4D97-AF65-F5344CB8AC3E}">
        <p14:creationId xmlns:p14="http://schemas.microsoft.com/office/powerpoint/2010/main" val="31985921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90582</TotalTime>
  <Words>2310</Words>
  <Application>Microsoft Office PowerPoint</Application>
  <PresentationFormat>Экран (4:3)</PresentationFormat>
  <Paragraphs>47</Paragraphs>
  <Slides>4</Slides>
  <Notes>4</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Calibri</vt:lpstr>
      <vt:lpstr>Wingdings</vt:lpstr>
      <vt:lpstr>Тема Office</vt:lpstr>
      <vt:lpstr>Global Equities Weekly</vt:lpstr>
      <vt:lpstr>Global Equities Weekly</vt:lpstr>
      <vt:lpstr>Global Equities Weekly</vt:lpstr>
      <vt:lpstr>Global Equities Weekly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Equities Weekly</dc:title>
  <dc:creator>Алиса Мавлатова</dc:creator>
  <cp:lastModifiedBy>Андрей Ушаков</cp:lastModifiedBy>
  <cp:revision>5563</cp:revision>
  <cp:lastPrinted>2018-12-29T09:55:39Z</cp:lastPrinted>
  <dcterms:created xsi:type="dcterms:W3CDTF">2015-08-10T08:47:23Z</dcterms:created>
  <dcterms:modified xsi:type="dcterms:W3CDTF">2019-08-12T12:59:03Z</dcterms:modified>
</cp:coreProperties>
</file>