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65" r:id="rId3"/>
    <p:sldId id="261" r:id="rId4"/>
  </p:sldIdLst>
  <p:sldSz cx="6858000" cy="9144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FA9A37C7-139F-44FF-81EA-0A023AB8A802}">
          <p14:sldIdLst>
            <p14:sldId id="260"/>
            <p14:sldId id="265"/>
            <p14:sldId id="261"/>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6374" autoAdjust="0"/>
  </p:normalViewPr>
  <p:slideViewPr>
    <p:cSldViewPr>
      <p:cViewPr>
        <p:scale>
          <a:sx n="100" d="100"/>
          <a:sy n="100" d="100"/>
        </p:scale>
        <p:origin x="2694" y="-318"/>
      </p:cViewPr>
      <p:guideLst>
        <p:guide orient="horz" pos="2880"/>
        <p:guide pos="2160"/>
      </p:guideLst>
    </p:cSldViewPr>
  </p:slideViewPr>
  <p:outlineViewPr>
    <p:cViewPr>
      <p:scale>
        <a:sx n="33" d="100"/>
        <a:sy n="33" d="100"/>
      </p:scale>
      <p:origin x="0" y="42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14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00760B9-7C1B-4A30-83CC-A87AA1F56BCA}" type="datetimeFigureOut">
              <a:rPr lang="ru-RU" smtClean="0"/>
              <a:t>09.09.2019</a:t>
            </a:fld>
            <a:endParaRPr lang="ru-RU" dirty="0"/>
          </a:p>
        </p:txBody>
      </p:sp>
      <p:sp>
        <p:nvSpPr>
          <p:cNvPr id="4" name="Образ слайда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D8EC3DCC-5867-4AB5-8388-1BE60B8B4D4D}" type="slidenum">
              <a:rPr lang="ru-RU" smtClean="0"/>
              <a:t>‹#›</a:t>
            </a:fld>
            <a:endParaRPr lang="ru-RU" dirty="0"/>
          </a:p>
        </p:txBody>
      </p:sp>
    </p:spTree>
    <p:extLst>
      <p:ext uri="{BB962C8B-B14F-4D97-AF65-F5344CB8AC3E}">
        <p14:creationId xmlns:p14="http://schemas.microsoft.com/office/powerpoint/2010/main" val="1838975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003425" y="744538"/>
            <a:ext cx="2790825"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8EC3DCC-5867-4AB5-8388-1BE60B8B4D4D}" type="slidenum">
              <a:rPr lang="ru-RU" smtClean="0"/>
              <a:t>1</a:t>
            </a:fld>
            <a:endParaRPr lang="ru-RU" dirty="0"/>
          </a:p>
        </p:txBody>
      </p:sp>
    </p:spTree>
    <p:extLst>
      <p:ext uri="{BB962C8B-B14F-4D97-AF65-F5344CB8AC3E}">
        <p14:creationId xmlns:p14="http://schemas.microsoft.com/office/powerpoint/2010/main" val="1633836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003425" y="744538"/>
            <a:ext cx="2790825"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8EC3DCC-5867-4AB5-8388-1BE60B8B4D4D}" type="slidenum">
              <a:rPr lang="ru-RU" smtClean="0"/>
              <a:t>2</a:t>
            </a:fld>
            <a:endParaRPr lang="ru-RU" dirty="0"/>
          </a:p>
        </p:txBody>
      </p:sp>
    </p:spTree>
    <p:extLst>
      <p:ext uri="{BB962C8B-B14F-4D97-AF65-F5344CB8AC3E}">
        <p14:creationId xmlns:p14="http://schemas.microsoft.com/office/powerpoint/2010/main" val="1769569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003425" y="744538"/>
            <a:ext cx="2790825"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8EC3DCC-5867-4AB5-8388-1BE60B8B4D4D}" type="slidenum">
              <a:rPr lang="ru-RU" smtClean="0"/>
              <a:t>3</a:t>
            </a:fld>
            <a:endParaRPr lang="ru-RU" dirty="0"/>
          </a:p>
        </p:txBody>
      </p:sp>
    </p:spTree>
    <p:extLst>
      <p:ext uri="{BB962C8B-B14F-4D97-AF65-F5344CB8AC3E}">
        <p14:creationId xmlns:p14="http://schemas.microsoft.com/office/powerpoint/2010/main" val="485449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a:t>Образец заголовка</a:t>
            </a:r>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3211548-3DD2-4763-B6AF-08F643B05218}" type="datetimeFigureOut">
              <a:rPr lang="ru-RU" smtClean="0"/>
              <a:t>09.09.2019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747816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3211548-3DD2-4763-B6AF-08F643B05218}" type="datetimeFigureOut">
              <a:rPr lang="ru-RU" smtClean="0"/>
              <a:t>09.09.2019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269041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3211548-3DD2-4763-B6AF-08F643B05218}" type="datetimeFigureOut">
              <a:rPr lang="ru-RU" smtClean="0"/>
              <a:t>09.09.2019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33775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3211548-3DD2-4763-B6AF-08F643B05218}" type="datetimeFigureOut">
              <a:rPr lang="ru-RU" smtClean="0"/>
              <a:t>09.09.2019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1523223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3211548-3DD2-4763-B6AF-08F643B05218}" type="datetimeFigureOut">
              <a:rPr lang="ru-RU" smtClean="0"/>
              <a:t>09.09.2019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349514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3211548-3DD2-4763-B6AF-08F643B05218}" type="datetimeFigureOut">
              <a:rPr lang="ru-RU" smtClean="0"/>
              <a:t>09.09.2019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3920864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3211548-3DD2-4763-B6AF-08F643B05218}" type="datetimeFigureOut">
              <a:rPr lang="ru-RU" smtClean="0"/>
              <a:t>09.09.2019</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2694163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3211548-3DD2-4763-B6AF-08F643B05218}" type="datetimeFigureOut">
              <a:rPr lang="ru-RU" smtClean="0"/>
              <a:t>09.09.2019</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2090313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3211548-3DD2-4763-B6AF-08F643B05218}" type="datetimeFigureOut">
              <a:rPr lang="ru-RU" smtClean="0"/>
              <a:t>09.09.2019</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117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3211548-3DD2-4763-B6AF-08F643B05218}" type="datetimeFigureOut">
              <a:rPr lang="ru-RU" smtClean="0"/>
              <a:t>09.09.2019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3271807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3211548-3DD2-4763-B6AF-08F643B05218}" type="datetimeFigureOut">
              <a:rPr lang="ru-RU" smtClean="0"/>
              <a:t>09.09.2019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274751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3211548-3DD2-4763-B6AF-08F643B05218}" type="datetimeFigureOut">
              <a:rPr lang="ru-RU" smtClean="0"/>
              <a:t>09.09.2019</a:t>
            </a:fld>
            <a:endParaRPr lang="ru-RU" dirty="0"/>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C28339E-D68B-4E8B-9EC4-4C274D5A01AC}" type="slidenum">
              <a:rPr lang="ru-RU" smtClean="0"/>
              <a:t>‹#›</a:t>
            </a:fld>
            <a:endParaRPr lang="ru-RU" dirty="0"/>
          </a:p>
        </p:txBody>
      </p:sp>
    </p:spTree>
    <p:extLst>
      <p:ext uri="{BB962C8B-B14F-4D97-AF65-F5344CB8AC3E}">
        <p14:creationId xmlns:p14="http://schemas.microsoft.com/office/powerpoint/2010/main" val="3247425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88642" y="0"/>
            <a:ext cx="4536502" cy="899592"/>
          </a:xfrm>
          <a:solidFill>
            <a:schemeClr val="accent1">
              <a:lumMod val="50000"/>
            </a:schemeClr>
          </a:solidFill>
        </p:spPr>
        <p:txBody>
          <a:bodyPr>
            <a:normAutofit/>
          </a:bodyPr>
          <a:lstStyle/>
          <a:p>
            <a:pPr algn="l"/>
            <a:r>
              <a:rPr lang="en-US" sz="1600" b="1" dirty="0">
                <a:solidFill>
                  <a:schemeClr val="bg1"/>
                </a:solidFill>
              </a:rPr>
              <a:t>Global Equities Weekly</a:t>
            </a:r>
            <a:endParaRPr lang="ru-RU" sz="1600" b="1" dirty="0">
              <a:solidFill>
                <a:schemeClr val="bg1"/>
              </a:solidFill>
            </a:endParaRPr>
          </a:p>
        </p:txBody>
      </p:sp>
      <p:sp>
        <p:nvSpPr>
          <p:cNvPr id="5" name="Объект 4"/>
          <p:cNvSpPr>
            <a:spLocks noGrp="1"/>
          </p:cNvSpPr>
          <p:nvPr>
            <p:ph idx="1"/>
          </p:nvPr>
        </p:nvSpPr>
        <p:spPr>
          <a:xfrm>
            <a:off x="193277" y="1552960"/>
            <a:ext cx="4536502" cy="3796453"/>
          </a:xfrm>
        </p:spPr>
        <p:txBody>
          <a:bodyPr>
            <a:normAutofit lnSpcReduction="10000"/>
          </a:bodyPr>
          <a:lstStyle/>
          <a:p>
            <a:pPr marL="180000" lvl="0" indent="-180000" algn="just">
              <a:spcAft>
                <a:spcPts val="600"/>
              </a:spcAft>
              <a:buFont typeface="Wingdings" panose="05000000000000000000" pitchFamily="2" charset="2"/>
              <a:buChar char="§"/>
            </a:pPr>
            <a:r>
              <a:rPr lang="ru-RU" sz="900" b="1" dirty="0"/>
              <a:t>Ралли на американском рынке акций продолжилось и на прошлой неделе. </a:t>
            </a:r>
            <a:r>
              <a:rPr lang="ru-RU" sz="900" dirty="0"/>
              <a:t>Новые стимулирующие меры в Китае, отзыв законопроекта об экстрадиции в Гонконге блокировка «</a:t>
            </a:r>
            <a:r>
              <a:rPr lang="en-US" sz="900" dirty="0"/>
              <a:t>Brexit </a:t>
            </a:r>
            <a:r>
              <a:rPr lang="ru-RU" sz="900" dirty="0"/>
              <a:t>без сделки» в Великобритании способствовали продолжению роста рынков акций по всему миру. В США, несмотря на короткую неделю, индекс </a:t>
            </a:r>
            <a:r>
              <a:rPr lang="en-US" sz="900" dirty="0"/>
              <a:t>S&amp;P 500 </a:t>
            </a:r>
            <a:r>
              <a:rPr lang="ru-RU" sz="900" dirty="0"/>
              <a:t>успел вырасти на 1,8%.</a:t>
            </a:r>
          </a:p>
          <a:p>
            <a:pPr marL="180000" lvl="0" indent="-180000" algn="just">
              <a:spcAft>
                <a:spcPts val="600"/>
              </a:spcAft>
              <a:buFont typeface="Wingdings" panose="05000000000000000000" pitchFamily="2" charset="2"/>
              <a:buChar char="§"/>
            </a:pPr>
            <a:r>
              <a:rPr lang="ru-RU" sz="900" b="1" dirty="0"/>
              <a:t>Российский рынок растет на фоне укрепления рубля. </a:t>
            </a:r>
            <a:r>
              <a:rPr lang="ru-RU" sz="900" dirty="0"/>
              <a:t>Российский индекс вырос на 2%, несмотря на то, что рост цен на нефть был практически полностью компенсирован укреплением рубля. Из корпоративных историй выделим аномальный и постепенно угасающий рост обыкновенных и привилегированных акций </a:t>
            </a:r>
            <a:r>
              <a:rPr lang="ru-RU" sz="900" dirty="0" err="1"/>
              <a:t>СургутНГ</a:t>
            </a:r>
            <a:r>
              <a:rPr lang="ru-RU" sz="900" dirty="0"/>
              <a:t> в связи с новостями об открытии дочерней структуры, основной деятельностью которой является управление ценными бумагами. Также стоит сказать об негативном изменении дивидендной политики </a:t>
            </a:r>
            <a:r>
              <a:rPr lang="en-US" sz="900" dirty="0"/>
              <a:t>VEON</a:t>
            </a:r>
            <a:r>
              <a:rPr lang="ru-RU" sz="900" dirty="0"/>
              <a:t>, </a:t>
            </a:r>
            <a:r>
              <a:rPr lang="en-US" sz="900" dirty="0"/>
              <a:t>FID (</a:t>
            </a:r>
            <a:r>
              <a:rPr lang="ru-RU" sz="900" dirty="0"/>
              <a:t>финальное инвестиционное решение) по «Артик СПГ 2» </a:t>
            </a:r>
            <a:r>
              <a:rPr lang="ru-RU" sz="900" dirty="0" err="1"/>
              <a:t>НОВАТЭКа</a:t>
            </a:r>
            <a:r>
              <a:rPr lang="ru-RU" sz="900" dirty="0"/>
              <a:t>, которое впрочем никого не удивило, и подтверждение выплат дивидендов ВТБ в размере 50% от чистой прибыли по МСФО со стороны Андрея Костина.</a:t>
            </a:r>
          </a:p>
          <a:p>
            <a:pPr marL="180000" lvl="0" indent="-180000" algn="just">
              <a:spcAft>
                <a:spcPts val="600"/>
              </a:spcAft>
              <a:buFont typeface="Wingdings" panose="05000000000000000000" pitchFamily="2" charset="2"/>
              <a:buChar char="§"/>
            </a:pPr>
            <a:r>
              <a:rPr lang="ru-RU" sz="900" b="1" dirty="0"/>
              <a:t>Нефть растет на фоне кадровых перестановок в Саудовской Аравии. </a:t>
            </a:r>
            <a:r>
              <a:rPr lang="ru-RU" sz="900" dirty="0"/>
              <a:t>Если не считать анонс возобновления американо-китайских переговоров, главной новостью прошлой недели стало неожиданное увольнение министра энергетики Саудовской Аравии Халида аль-</a:t>
            </a:r>
            <a:r>
              <a:rPr lang="ru-RU" sz="900" dirty="0" err="1"/>
              <a:t>Фалиха</a:t>
            </a:r>
            <a:r>
              <a:rPr lang="ru-RU" sz="900" dirty="0"/>
              <a:t>. Официальной причиной стала его «неспособность» удержать цены на нефть на приемлемом уровне (в бюджете страны на 2019 год заложено 80 долл. за бар.). Его место теперь займет сын действующего короля, принц Абдель Азиз бен Салман Аль </a:t>
            </a:r>
            <a:r>
              <a:rPr lang="ru-RU" sz="900" dirty="0" err="1"/>
              <a:t>Сауд</a:t>
            </a:r>
            <a:r>
              <a:rPr lang="ru-RU" sz="900" dirty="0"/>
              <a:t>, который, по ожиданиям, будет проводить более агрессивную политику, пытаясь убедить ОПЕК+ пойти на еще большее ограничение добычи. Наряду с этими новостями помогла и еженедельная статистика в США: запасы нефти в стране снизились на </a:t>
            </a:r>
            <a:r>
              <a:rPr lang="en-US" sz="900" dirty="0"/>
              <a:t>4,8</a:t>
            </a:r>
            <a:r>
              <a:rPr lang="ru-RU" sz="900" dirty="0"/>
              <a:t> млн бар. (ожидали снижение на </a:t>
            </a:r>
            <a:r>
              <a:rPr lang="en-US" sz="900" dirty="0"/>
              <a:t>2</a:t>
            </a:r>
            <a:r>
              <a:rPr lang="ru-RU" sz="900" dirty="0"/>
              <a:t>,</a:t>
            </a:r>
            <a:r>
              <a:rPr lang="en-US" sz="900" dirty="0"/>
              <a:t>6</a:t>
            </a:r>
            <a:r>
              <a:rPr lang="ru-RU" sz="900" dirty="0"/>
              <a:t> млн бар.), добыча снизилась на 100 тыс. бар. в сутки до 12</a:t>
            </a:r>
            <a:r>
              <a:rPr lang="en-US" sz="900" dirty="0"/>
              <a:t>,</a:t>
            </a:r>
            <a:r>
              <a:rPr lang="ru-RU" sz="900" dirty="0"/>
              <a:t>4 млн бар. в сутки, а количество вышек снизилось на 4 до 738 единиц. </a:t>
            </a:r>
          </a:p>
        </p:txBody>
      </p:sp>
      <p:sp>
        <p:nvSpPr>
          <p:cNvPr id="6"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pic>
        <p:nvPicPr>
          <p:cNvPr id="10" name="Рисунок 9">
            <a:extLst>
              <a:ext uri="{FF2B5EF4-FFF2-40B4-BE49-F238E27FC236}">
                <a16:creationId xmlns:a16="http://schemas.microsoft.com/office/drawing/2014/main" id="{DA69FDA4-17B8-4C7B-B612-161D5754A64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2416" y="0"/>
            <a:ext cx="1646942" cy="1042411"/>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 xmlns:w="http://schemas.openxmlformats.org/wordprocessingml/2006/main" xmlns:w10="urn:schemas-microsoft-com:office:word" xmlns:v="urn:schemas-microsoft-com:vml" xmlns:o="urn:schemas-microsoft-com:office:office"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 xmlns:w="http://schemas.openxmlformats.org/wordprocessingml/2006/main" xmlns:w10="urn:schemas-microsoft-com:office:word" xmlns:v="urn:schemas-microsoft-com:vml" xmlns:o="urn:schemas-microsoft-com:office:office" xmlns:lc="http://schemas.openxmlformats.org/drawingml/2006/lockedCanvas" w="9525">
                <a:solidFill>
                  <a:srgbClr val="000000"/>
                </a:solidFill>
                <a:miter lim="800000"/>
                <a:headEnd/>
                <a:tailEnd/>
              </a14:hiddenLine>
            </a:ext>
          </a:extLst>
        </p:spPr>
      </p:pic>
      <p:sp>
        <p:nvSpPr>
          <p:cNvPr id="3" name="TextBox 2">
            <a:extLst>
              <a:ext uri="{FF2B5EF4-FFF2-40B4-BE49-F238E27FC236}">
                <a16:creationId xmlns:a16="http://schemas.microsoft.com/office/drawing/2014/main" id="{F5FEAAF8-9EC4-4160-A625-E6D220F3F7B2}"/>
              </a:ext>
            </a:extLst>
          </p:cNvPr>
          <p:cNvSpPr txBox="1"/>
          <p:nvPr/>
        </p:nvSpPr>
        <p:spPr>
          <a:xfrm>
            <a:off x="4005064" y="620497"/>
            <a:ext cx="643125" cy="246221"/>
          </a:xfrm>
          <a:prstGeom prst="rect">
            <a:avLst/>
          </a:prstGeom>
          <a:noFill/>
        </p:spPr>
        <p:txBody>
          <a:bodyPr wrap="none" rtlCol="0">
            <a:spAutoFit/>
          </a:bodyPr>
          <a:lstStyle/>
          <a:p>
            <a:r>
              <a:rPr lang="en-US" sz="1000" dirty="0">
                <a:solidFill>
                  <a:schemeClr val="bg1"/>
                </a:solidFill>
              </a:rPr>
              <a:t>0</a:t>
            </a:r>
            <a:r>
              <a:rPr lang="ru-RU" sz="1000" dirty="0">
                <a:solidFill>
                  <a:schemeClr val="bg1"/>
                </a:solidFill>
              </a:rPr>
              <a:t>9</a:t>
            </a:r>
            <a:r>
              <a:rPr lang="en-US" sz="1000" dirty="0">
                <a:solidFill>
                  <a:schemeClr val="bg1"/>
                </a:solidFill>
              </a:rPr>
              <a:t>.09.19</a:t>
            </a:r>
            <a:endParaRPr lang="ru-RU" sz="1000" dirty="0">
              <a:solidFill>
                <a:schemeClr val="bg1"/>
              </a:solidFill>
            </a:endParaRPr>
          </a:p>
        </p:txBody>
      </p:sp>
      <p:sp>
        <p:nvSpPr>
          <p:cNvPr id="8" name="TextBox 7">
            <a:extLst>
              <a:ext uri="{FF2B5EF4-FFF2-40B4-BE49-F238E27FC236}">
                <a16:creationId xmlns:a16="http://schemas.microsoft.com/office/drawing/2014/main" id="{DE0BEEA2-ED11-41AA-828A-041B1DEEE815}"/>
              </a:ext>
            </a:extLst>
          </p:cNvPr>
          <p:cNvSpPr txBox="1"/>
          <p:nvPr/>
        </p:nvSpPr>
        <p:spPr>
          <a:xfrm>
            <a:off x="184732" y="8640162"/>
            <a:ext cx="6605915" cy="400110"/>
          </a:xfrm>
          <a:prstGeom prst="rect">
            <a:avLst/>
          </a:prstGeom>
          <a:noFill/>
        </p:spPr>
        <p:txBody>
          <a:bodyPr wrap="square" rtlCol="0">
            <a:spAutoFit/>
          </a:bodyPr>
          <a:lstStyle/>
          <a:p>
            <a:r>
              <a:rPr lang="ru-RU" sz="500" dirty="0"/>
              <a:t>Настоящий отчет подготовлен ООО УК «Система Капитал» (далее Компания) (лицензия профессионального участника рынка ценных бумаг на осуществление деятельности по управлению ценными бумагами № 045-13853-001000 выдана Банком России 13.03.2014 г.) только в информационных целях. Ни информация, ни мнения не должны рассматриваться как предложение, рекомендация или оферта на покупку или продажу каких-либо финансовых инструментов. Этот отчет также не является ни инвестиционным, ни налоговым советом, ни консультацией, и он не учитывает особенности инвестиционной стратегии, склонность к риску и финансового положения тех, кто может получить этот отчет. Инвесторам следует самим принимать решения об обоснованности инвестиций в каждый финансовый инструмент или инвестиционных стратегий, упомянутых в данном отчете.</a:t>
            </a:r>
          </a:p>
        </p:txBody>
      </p:sp>
      <p:sp>
        <p:nvSpPr>
          <p:cNvPr id="7" name="TextBox 6">
            <a:extLst>
              <a:ext uri="{FF2B5EF4-FFF2-40B4-BE49-F238E27FC236}">
                <a16:creationId xmlns:a16="http://schemas.microsoft.com/office/drawing/2014/main" id="{7FF79BDE-14E5-4DDE-BC65-6B6F83BD26F6}"/>
              </a:ext>
            </a:extLst>
          </p:cNvPr>
          <p:cNvSpPr txBox="1"/>
          <p:nvPr/>
        </p:nvSpPr>
        <p:spPr>
          <a:xfrm>
            <a:off x="364540" y="1211271"/>
            <a:ext cx="2488396" cy="307777"/>
          </a:xfrm>
          <a:prstGeom prst="rect">
            <a:avLst/>
          </a:prstGeom>
          <a:noFill/>
        </p:spPr>
        <p:txBody>
          <a:bodyPr wrap="square" rtlCol="0">
            <a:spAutoFit/>
          </a:bodyPr>
          <a:lstStyle/>
          <a:p>
            <a:r>
              <a:rPr lang="ru-RU" sz="1400" dirty="0">
                <a:solidFill>
                  <a:srgbClr val="002060"/>
                </a:solidFill>
              </a:rPr>
              <a:t>Еженедельный обзор рынков</a:t>
            </a:r>
          </a:p>
        </p:txBody>
      </p:sp>
      <p:sp>
        <p:nvSpPr>
          <p:cNvPr id="9" name="TextBox 8">
            <a:extLst>
              <a:ext uri="{FF2B5EF4-FFF2-40B4-BE49-F238E27FC236}">
                <a16:creationId xmlns:a16="http://schemas.microsoft.com/office/drawing/2014/main" id="{6BC521EE-94D4-4EE0-BAE8-326F45F7497D}"/>
              </a:ext>
            </a:extLst>
          </p:cNvPr>
          <p:cNvSpPr txBox="1"/>
          <p:nvPr/>
        </p:nvSpPr>
        <p:spPr>
          <a:xfrm>
            <a:off x="4809876" y="1677050"/>
            <a:ext cx="1812304" cy="1538883"/>
          </a:xfrm>
          <a:prstGeom prst="rect">
            <a:avLst/>
          </a:prstGeom>
          <a:noFill/>
          <a:ln w="19050">
            <a:noFill/>
          </a:ln>
        </p:spPr>
        <p:txBody>
          <a:bodyPr wrap="square" rtlCol="0">
            <a:spAutoFit/>
          </a:bodyPr>
          <a:lstStyle/>
          <a:p>
            <a:r>
              <a:rPr lang="ru-RU" sz="900" b="1" dirty="0"/>
              <a:t>Емельянов Никита</a:t>
            </a:r>
          </a:p>
          <a:p>
            <a:r>
              <a:rPr lang="en-US" sz="700" dirty="0"/>
              <a:t>nemelyanov@sistema-capital.com</a:t>
            </a:r>
          </a:p>
          <a:p>
            <a:r>
              <a:rPr lang="en-US" sz="700" dirty="0"/>
              <a:t>      Investable Universe</a:t>
            </a:r>
          </a:p>
          <a:p>
            <a:endParaRPr lang="en-US" sz="700" dirty="0"/>
          </a:p>
          <a:p>
            <a:r>
              <a:rPr lang="ru-RU" sz="900" b="1" dirty="0"/>
              <a:t>Ушаков Андрей</a:t>
            </a:r>
          </a:p>
          <a:p>
            <a:r>
              <a:rPr lang="en-US" sz="700" dirty="0"/>
              <a:t>aushakov@sistema-capital.com</a:t>
            </a:r>
          </a:p>
          <a:p>
            <a:r>
              <a:rPr lang="en-US" sz="700" dirty="0"/>
              <a:t>      Russian Biotech Channel</a:t>
            </a:r>
          </a:p>
          <a:p>
            <a:endParaRPr lang="en-US" sz="700" dirty="0"/>
          </a:p>
          <a:p>
            <a:r>
              <a:rPr lang="ru-RU" sz="900" b="1" dirty="0"/>
              <a:t>Асатуров Константин</a:t>
            </a:r>
          </a:p>
          <a:p>
            <a:r>
              <a:rPr lang="en-US" sz="700" dirty="0"/>
              <a:t>kasaturov@sistema-capital.com</a:t>
            </a:r>
          </a:p>
          <a:p>
            <a:r>
              <a:rPr lang="en-US" sz="700" dirty="0"/>
              <a:t>      </a:t>
            </a:r>
            <a:r>
              <a:rPr lang="ru-RU" sz="700" dirty="0"/>
              <a:t>Сырьевые рынки</a:t>
            </a:r>
            <a:endParaRPr lang="en-US" sz="700" dirty="0"/>
          </a:p>
          <a:p>
            <a:endParaRPr lang="ru-RU" sz="900" dirty="0"/>
          </a:p>
        </p:txBody>
      </p:sp>
      <p:cxnSp>
        <p:nvCxnSpPr>
          <p:cNvPr id="12" name="Прямая соединительная линия 11">
            <a:extLst>
              <a:ext uri="{FF2B5EF4-FFF2-40B4-BE49-F238E27FC236}">
                <a16:creationId xmlns:a16="http://schemas.microsoft.com/office/drawing/2014/main" id="{B7C1AC19-3C56-4DB5-92F5-B50516EC1355}"/>
              </a:ext>
            </a:extLst>
          </p:cNvPr>
          <p:cNvCxnSpPr>
            <a:cxnSpLocks/>
          </p:cNvCxnSpPr>
          <p:nvPr/>
        </p:nvCxnSpPr>
        <p:spPr>
          <a:xfrm>
            <a:off x="4906713" y="1677050"/>
            <a:ext cx="1618631"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a:extLst>
              <a:ext uri="{FF2B5EF4-FFF2-40B4-BE49-F238E27FC236}">
                <a16:creationId xmlns:a16="http://schemas.microsoft.com/office/drawing/2014/main" id="{CC15F695-5C8A-4238-8ABF-74471C1B47DA}"/>
              </a:ext>
            </a:extLst>
          </p:cNvPr>
          <p:cNvCxnSpPr>
            <a:cxnSpLocks/>
          </p:cNvCxnSpPr>
          <p:nvPr/>
        </p:nvCxnSpPr>
        <p:spPr>
          <a:xfrm>
            <a:off x="4940323" y="3059832"/>
            <a:ext cx="1627285"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a:extLst>
              <a:ext uri="{FF2B5EF4-FFF2-40B4-BE49-F238E27FC236}">
                <a16:creationId xmlns:a16="http://schemas.microsoft.com/office/drawing/2014/main" id="{1CBE9DD3-CD44-4D57-A345-3E4382D70A11}"/>
              </a:ext>
            </a:extLst>
          </p:cNvPr>
          <p:cNvCxnSpPr>
            <a:cxnSpLocks/>
          </p:cNvCxnSpPr>
          <p:nvPr/>
        </p:nvCxnSpPr>
        <p:spPr>
          <a:xfrm>
            <a:off x="454189" y="5580112"/>
            <a:ext cx="4194000"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877685F-1208-4D25-9FA7-458E8CDECD87}"/>
              </a:ext>
            </a:extLst>
          </p:cNvPr>
          <p:cNvSpPr txBox="1"/>
          <p:nvPr/>
        </p:nvSpPr>
        <p:spPr>
          <a:xfrm>
            <a:off x="364540" y="5652700"/>
            <a:ext cx="2488396" cy="215444"/>
          </a:xfrm>
          <a:prstGeom prst="rect">
            <a:avLst/>
          </a:prstGeom>
          <a:noFill/>
        </p:spPr>
        <p:txBody>
          <a:bodyPr wrap="square" rtlCol="0">
            <a:spAutoFit/>
          </a:bodyPr>
          <a:lstStyle/>
          <a:p>
            <a:r>
              <a:rPr lang="ru-RU" sz="800" b="1" dirty="0"/>
              <a:t>Рисунок 1. Индекс </a:t>
            </a:r>
            <a:r>
              <a:rPr lang="en-US" sz="800" b="1" dirty="0"/>
              <a:t>S&amp;P 500 </a:t>
            </a:r>
            <a:endParaRPr lang="ru-RU" sz="800" b="1" dirty="0"/>
          </a:p>
        </p:txBody>
      </p:sp>
      <p:cxnSp>
        <p:nvCxnSpPr>
          <p:cNvPr id="20" name="Прямая соединительная линия 19">
            <a:extLst>
              <a:ext uri="{FF2B5EF4-FFF2-40B4-BE49-F238E27FC236}">
                <a16:creationId xmlns:a16="http://schemas.microsoft.com/office/drawing/2014/main" id="{B1211565-4C85-4BC9-8A01-5DC3F8ABAE56}"/>
              </a:ext>
            </a:extLst>
          </p:cNvPr>
          <p:cNvCxnSpPr>
            <a:cxnSpLocks/>
          </p:cNvCxnSpPr>
          <p:nvPr/>
        </p:nvCxnSpPr>
        <p:spPr>
          <a:xfrm>
            <a:off x="454188" y="8336874"/>
            <a:ext cx="419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pic>
        <p:nvPicPr>
          <p:cNvPr id="11" name="Рисунок 10">
            <a:extLst>
              <a:ext uri="{FF2B5EF4-FFF2-40B4-BE49-F238E27FC236}">
                <a16:creationId xmlns:a16="http://schemas.microsoft.com/office/drawing/2014/main" id="{F4088C4F-AA75-4B3C-AD4C-84C442ED06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6713" y="2426388"/>
            <a:ext cx="106462" cy="106462"/>
          </a:xfrm>
          <a:prstGeom prst="rect">
            <a:avLst/>
          </a:prstGeom>
        </p:spPr>
      </p:pic>
      <p:pic>
        <p:nvPicPr>
          <p:cNvPr id="18" name="Рисунок 17">
            <a:extLst>
              <a:ext uri="{FF2B5EF4-FFF2-40B4-BE49-F238E27FC236}">
                <a16:creationId xmlns:a16="http://schemas.microsoft.com/office/drawing/2014/main" id="{A3CCB87B-367E-4796-8C0A-8DCFB5DF70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6713" y="1965361"/>
            <a:ext cx="106462" cy="106462"/>
          </a:xfrm>
          <a:prstGeom prst="rect">
            <a:avLst/>
          </a:prstGeom>
        </p:spPr>
      </p:pic>
      <p:pic>
        <p:nvPicPr>
          <p:cNvPr id="21" name="Рисунок 20">
            <a:extLst>
              <a:ext uri="{FF2B5EF4-FFF2-40B4-BE49-F238E27FC236}">
                <a16:creationId xmlns:a16="http://schemas.microsoft.com/office/drawing/2014/main" id="{F458E990-6F71-4389-B19D-FCCA06CA7A5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6713" y="2886047"/>
            <a:ext cx="106462" cy="106462"/>
          </a:xfrm>
          <a:prstGeom prst="rect">
            <a:avLst/>
          </a:prstGeom>
        </p:spPr>
      </p:pic>
      <p:pic>
        <p:nvPicPr>
          <p:cNvPr id="2" name="Рисунок 1"/>
          <p:cNvPicPr>
            <a:picLocks noChangeAspect="1"/>
          </p:cNvPicPr>
          <p:nvPr/>
        </p:nvPicPr>
        <p:blipFill>
          <a:blip r:embed="rId5"/>
          <a:stretch>
            <a:fillRect/>
          </a:stretch>
        </p:blipFill>
        <p:spPr>
          <a:xfrm>
            <a:off x="4725433" y="3982757"/>
            <a:ext cx="1943925" cy="861084"/>
          </a:xfrm>
          <a:prstGeom prst="rect">
            <a:avLst/>
          </a:prstGeom>
        </p:spPr>
      </p:pic>
      <p:pic>
        <p:nvPicPr>
          <p:cNvPr id="15" name="Рисунок 14"/>
          <p:cNvPicPr>
            <a:picLocks noChangeAspect="1"/>
          </p:cNvPicPr>
          <p:nvPr/>
        </p:nvPicPr>
        <p:blipFill>
          <a:blip r:embed="rId6"/>
          <a:stretch>
            <a:fillRect/>
          </a:stretch>
        </p:blipFill>
        <p:spPr>
          <a:xfrm>
            <a:off x="601826" y="5889995"/>
            <a:ext cx="3710133" cy="2425028"/>
          </a:xfrm>
          <a:prstGeom prst="rect">
            <a:avLst/>
          </a:prstGeom>
        </p:spPr>
      </p:pic>
    </p:spTree>
    <p:extLst>
      <p:ext uri="{BB962C8B-B14F-4D97-AF65-F5344CB8AC3E}">
        <p14:creationId xmlns:p14="http://schemas.microsoft.com/office/powerpoint/2010/main" val="530604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88642" y="0"/>
            <a:ext cx="4536502" cy="899592"/>
          </a:xfrm>
          <a:solidFill>
            <a:schemeClr val="accent1">
              <a:lumMod val="50000"/>
            </a:schemeClr>
          </a:solidFill>
        </p:spPr>
        <p:txBody>
          <a:bodyPr>
            <a:normAutofit/>
          </a:bodyPr>
          <a:lstStyle/>
          <a:p>
            <a:pPr algn="l"/>
            <a:r>
              <a:rPr lang="en-US" sz="1600" b="1" dirty="0">
                <a:solidFill>
                  <a:schemeClr val="bg1"/>
                </a:solidFill>
              </a:rPr>
              <a:t>Global Equities Weekly</a:t>
            </a:r>
            <a:endParaRPr lang="ru-RU" sz="1600" b="1" dirty="0">
              <a:solidFill>
                <a:schemeClr val="bg1"/>
              </a:solidFill>
            </a:endParaRPr>
          </a:p>
        </p:txBody>
      </p:sp>
      <p:sp>
        <p:nvSpPr>
          <p:cNvPr id="5" name="Объект 4"/>
          <p:cNvSpPr>
            <a:spLocks noGrp="1"/>
          </p:cNvSpPr>
          <p:nvPr>
            <p:ph idx="1"/>
          </p:nvPr>
        </p:nvSpPr>
        <p:spPr>
          <a:xfrm>
            <a:off x="226864" y="1376719"/>
            <a:ext cx="6370488" cy="2888469"/>
          </a:xfrm>
        </p:spPr>
        <p:txBody>
          <a:bodyPr>
            <a:noAutofit/>
          </a:bodyPr>
          <a:lstStyle/>
          <a:p>
            <a:pPr marL="0" indent="0" algn="just">
              <a:spcBef>
                <a:spcPts val="600"/>
              </a:spcBef>
              <a:buNone/>
            </a:pPr>
            <a:r>
              <a:rPr lang="ru-RU" sz="900" dirty="0">
                <a:latin typeface="Calibri" panose="020F0502020204030204" pitchFamily="34" charset="0"/>
                <a:cs typeface="Times New Roman" panose="02020603050405020304" pitchFamily="18" charset="0"/>
              </a:rPr>
              <a:t>Внешний фон продолжает улучшаться. Только на прошлой неделе мы увидели новые стимулирующие меры от Китайских властей, отзыв законопроекта об экстрадиции в Гонконге и блокировка выхода Великобритании из ЕС без сделки (худшего из возможных вариантов). Это привело к росту акций по всему миру, а индекс </a:t>
            </a:r>
            <a:r>
              <a:rPr lang="en-US" sz="900" dirty="0">
                <a:latin typeface="Calibri" panose="020F0502020204030204" pitchFamily="34" charset="0"/>
                <a:cs typeface="Times New Roman" panose="02020603050405020304" pitchFamily="18" charset="0"/>
              </a:rPr>
              <a:t>S&amp;P 500 </a:t>
            </a:r>
            <a:r>
              <a:rPr lang="ru-RU" sz="900" dirty="0">
                <a:latin typeface="Calibri" panose="020F0502020204030204" pitchFamily="34" charset="0"/>
                <a:cs typeface="Times New Roman" panose="02020603050405020304" pitchFamily="18" charset="0"/>
              </a:rPr>
              <a:t>остановился в 1,5% от исторического максимума.</a:t>
            </a:r>
          </a:p>
          <a:p>
            <a:pPr marL="0" indent="0" algn="just">
              <a:spcBef>
                <a:spcPts val="600"/>
              </a:spcBef>
              <a:buNone/>
            </a:pPr>
            <a:r>
              <a:rPr lang="ru-RU" sz="900" dirty="0">
                <a:latin typeface="Calibri" panose="020F0502020204030204" pitchFamily="34" charset="0"/>
                <a:cs typeface="Times New Roman" panose="02020603050405020304" pitchFamily="18" charset="0"/>
              </a:rPr>
              <a:t>На этой неделе сегмент волатильных (или агрессивных, или рискованных, можно по-разному называть) акций наконец показал более мощный рост, чем защитные акции. Один из парадоксов этого года заключается в том, что несмотря на мощный рост рынков, защитные акции растут сильнее, а падают слабее, чем агрессивные.</a:t>
            </a:r>
            <a:r>
              <a:rPr lang="en-US" sz="900" dirty="0">
                <a:latin typeface="Calibri" panose="020F0502020204030204" pitchFamily="34" charset="0"/>
                <a:cs typeface="Times New Roman" panose="02020603050405020304" pitchFamily="18" charset="0"/>
              </a:rPr>
              <a:t> </a:t>
            </a:r>
            <a:r>
              <a:rPr lang="ru-RU" sz="900" dirty="0">
                <a:latin typeface="Calibri" panose="020F0502020204030204" pitchFamily="34" charset="0"/>
                <a:cs typeface="Times New Roman" panose="02020603050405020304" pitchFamily="18" charset="0"/>
              </a:rPr>
              <a:t>В результате индекс </a:t>
            </a:r>
            <a:r>
              <a:rPr lang="en-US" sz="900" dirty="0">
                <a:latin typeface="Calibri" panose="020F0502020204030204" pitchFamily="34" charset="0"/>
                <a:cs typeface="Times New Roman" panose="02020603050405020304" pitchFamily="18" charset="0"/>
              </a:rPr>
              <a:t>S&amp;P 500 Low Volatility, </a:t>
            </a:r>
            <a:r>
              <a:rPr lang="ru-RU" sz="900" dirty="0">
                <a:latin typeface="Calibri" panose="020F0502020204030204" pitchFamily="34" charset="0"/>
                <a:cs typeface="Times New Roman" panose="02020603050405020304" pitchFamily="18" charset="0"/>
              </a:rPr>
              <a:t>состоящий из 100 наименее волатильных компонентов индекса </a:t>
            </a:r>
            <a:r>
              <a:rPr lang="en-US" sz="900" dirty="0">
                <a:latin typeface="Calibri" panose="020F0502020204030204" pitchFamily="34" charset="0"/>
                <a:cs typeface="Times New Roman" panose="02020603050405020304" pitchFamily="18" charset="0"/>
              </a:rPr>
              <a:t>S&amp;P 500, </a:t>
            </a:r>
            <a:r>
              <a:rPr lang="ru-RU" sz="900" dirty="0">
                <a:latin typeface="Calibri" panose="020F0502020204030204" pitchFamily="34" charset="0"/>
                <a:cs typeface="Times New Roman" panose="02020603050405020304" pitchFamily="18" charset="0"/>
              </a:rPr>
              <a:t>вырос с начала года на 23%, а с максимума</a:t>
            </a:r>
            <a:r>
              <a:rPr lang="en-US" sz="900" dirty="0">
                <a:latin typeface="Calibri" panose="020F0502020204030204" pitchFamily="34" charset="0"/>
                <a:cs typeface="Times New Roman" panose="02020603050405020304" pitchFamily="18" charset="0"/>
              </a:rPr>
              <a:t> 2018 </a:t>
            </a:r>
            <a:r>
              <a:rPr lang="ru-RU" sz="900" dirty="0">
                <a:latin typeface="Calibri" panose="020F0502020204030204" pitchFamily="34" charset="0"/>
                <a:cs typeface="Times New Roman" panose="02020603050405020304" pitchFamily="18" charset="0"/>
              </a:rPr>
              <a:t>года – на 14%. Для сравнения основной индекс </a:t>
            </a:r>
            <a:r>
              <a:rPr lang="en-US" sz="900" dirty="0">
                <a:latin typeface="Calibri" panose="020F0502020204030204" pitchFamily="34" charset="0"/>
                <a:cs typeface="Times New Roman" panose="02020603050405020304" pitchFamily="18" charset="0"/>
              </a:rPr>
              <a:t>S&amp;P 500 </a:t>
            </a:r>
            <a:r>
              <a:rPr lang="ru-RU" sz="900" dirty="0">
                <a:latin typeface="Calibri" panose="020F0502020204030204" pitchFamily="34" charset="0"/>
                <a:cs typeface="Times New Roman" panose="02020603050405020304" pitchFamily="18" charset="0"/>
              </a:rPr>
              <a:t>с максимумов 2018 года вырос всего на 2%, а индекс </a:t>
            </a:r>
            <a:r>
              <a:rPr lang="en-US" sz="900" dirty="0">
                <a:latin typeface="Calibri" panose="020F0502020204030204" pitchFamily="34" charset="0"/>
                <a:cs typeface="Times New Roman" panose="02020603050405020304" pitchFamily="18" charset="0"/>
              </a:rPr>
              <a:t>S&amp;P 500 High Beta (100 </a:t>
            </a:r>
            <a:r>
              <a:rPr lang="ru-RU" sz="900" dirty="0">
                <a:latin typeface="Calibri" panose="020F0502020204030204" pitchFamily="34" charset="0"/>
                <a:cs typeface="Times New Roman" panose="02020603050405020304" pitchFamily="18" charset="0"/>
              </a:rPr>
              <a:t>акций из индекса </a:t>
            </a:r>
            <a:r>
              <a:rPr lang="en-US" sz="900" dirty="0">
                <a:latin typeface="Calibri" panose="020F0502020204030204" pitchFamily="34" charset="0"/>
                <a:cs typeface="Times New Roman" panose="02020603050405020304" pitchFamily="18" charset="0"/>
              </a:rPr>
              <a:t>S&amp;P 500 </a:t>
            </a:r>
            <a:r>
              <a:rPr lang="ru-RU" sz="900" dirty="0">
                <a:latin typeface="Calibri" panose="020F0502020204030204" pitchFamily="34" charset="0"/>
                <a:cs typeface="Times New Roman" panose="02020603050405020304" pitchFamily="18" charset="0"/>
              </a:rPr>
              <a:t>с наибольшей бетой к рынку) упал с прошлогодних максимумов на 9%. Такое сильное расхождение в динамике защитных и агрессивных акций встречается не часто, и за последние 10 лет происходило всего 2 раза: в 2011 году после понижение рейтинга США и в 2015-2016 годах на фоне ожиданий рецессии (которая так и не наступила). На фоне бурного роста защитных акций, все больше статей пишут про «</a:t>
            </a:r>
            <a:r>
              <a:rPr lang="en-US" sz="900" dirty="0">
                <a:latin typeface="Calibri" panose="020F0502020204030204" pitchFamily="34" charset="0"/>
                <a:cs typeface="Times New Roman" panose="02020603050405020304" pitchFamily="18" charset="0"/>
              </a:rPr>
              <a:t>low volatility bubble</a:t>
            </a:r>
            <a:r>
              <a:rPr lang="ru-RU" sz="900" dirty="0">
                <a:latin typeface="Calibri" panose="020F0502020204030204" pitchFamily="34" charset="0"/>
                <a:cs typeface="Times New Roman" panose="02020603050405020304" pitchFamily="18" charset="0"/>
              </a:rPr>
              <a:t>». Мы тоже считаем защитные акции переоцененными, хотя говорить о пузыре все-таки преждевременно.</a:t>
            </a:r>
            <a:r>
              <a:rPr lang="en-US" sz="900" dirty="0">
                <a:latin typeface="Calibri" panose="020F0502020204030204" pitchFamily="34" charset="0"/>
                <a:cs typeface="Times New Roman" panose="02020603050405020304" pitchFamily="18" charset="0"/>
              </a:rPr>
              <a:t> </a:t>
            </a:r>
            <a:endParaRPr lang="ru-RU" sz="900" dirty="0">
              <a:latin typeface="Calibri" panose="020F0502020204030204" pitchFamily="34" charset="0"/>
              <a:cs typeface="Times New Roman" panose="02020603050405020304" pitchFamily="18" charset="0"/>
            </a:endParaRPr>
          </a:p>
          <a:p>
            <a:pPr marL="0" indent="0" algn="just">
              <a:spcBef>
                <a:spcPts val="600"/>
              </a:spcBef>
              <a:buNone/>
            </a:pPr>
            <a:r>
              <a:rPr lang="ru-RU" sz="900" dirty="0">
                <a:latin typeface="Calibri" panose="020F0502020204030204" pitchFamily="34" charset="0"/>
                <a:cs typeface="Times New Roman" panose="02020603050405020304" pitchFamily="18" charset="0"/>
              </a:rPr>
              <a:t>Интересно провести параллели между динамикой защитных акций относительно агрессивных и спрэдом между </a:t>
            </a:r>
            <a:r>
              <a:rPr lang="en-US" sz="900" dirty="0">
                <a:latin typeface="Calibri" panose="020F0502020204030204" pitchFamily="34" charset="0"/>
                <a:cs typeface="Times New Roman" panose="02020603050405020304" pitchFamily="18" charset="0"/>
              </a:rPr>
              <a:t>US Treasuries </a:t>
            </a:r>
            <a:r>
              <a:rPr lang="ru-RU" sz="900" dirty="0">
                <a:latin typeface="Calibri" panose="020F0502020204030204" pitchFamily="34" charset="0"/>
                <a:cs typeface="Times New Roman" panose="02020603050405020304" pitchFamily="18" charset="0"/>
              </a:rPr>
              <a:t>и высокодоходными облигациями. На графике ниже видно, что эти 2 линии ведут себя похожим образом. Мы считаем, что сейчас очень хорошее время для формирования портфеля из агрессивных (волатильных) акций, которые выглядят очень дешево. С другой стороны защитные свойства </a:t>
            </a:r>
            <a:r>
              <a:rPr lang="ru-RU" sz="900" dirty="0" err="1">
                <a:latin typeface="Calibri" panose="020F0502020204030204" pitchFamily="34" charset="0"/>
                <a:cs typeface="Times New Roman" panose="02020603050405020304" pitchFamily="18" charset="0"/>
              </a:rPr>
              <a:t>низковолатильных</a:t>
            </a:r>
            <a:r>
              <a:rPr lang="ru-RU" sz="900" dirty="0">
                <a:latin typeface="Calibri" panose="020F0502020204030204" pitchFamily="34" charset="0"/>
                <a:cs typeface="Times New Roman" panose="02020603050405020304" pitchFamily="18" charset="0"/>
              </a:rPr>
              <a:t> акций не постоянны, т.к. их «защита» выражена не в устойчивости бизнеса, а в низкой волатильности акций, что не одно и то же.  </a:t>
            </a:r>
          </a:p>
        </p:txBody>
      </p:sp>
      <p:sp>
        <p:nvSpPr>
          <p:cNvPr id="6"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pic>
        <p:nvPicPr>
          <p:cNvPr id="10" name="Рисунок 9">
            <a:extLst>
              <a:ext uri="{FF2B5EF4-FFF2-40B4-BE49-F238E27FC236}">
                <a16:creationId xmlns:a16="http://schemas.microsoft.com/office/drawing/2014/main" id="{DA69FDA4-17B8-4C7B-B612-161D5754A64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3176" y="1197"/>
            <a:ext cx="1646942" cy="1042411"/>
          </a:xfrm>
          <a:prstGeom prst="rect">
            <a:avLst/>
          </a:prstGeom>
          <a:noFill/>
          <a:ln>
            <a:noFill/>
          </a:ln>
          <a:extLst>
            <a:ext uri="{909E8E84-426E-40dd-AFC4-6F175D3DCCD1}">
              <a14:hiddenFill xmlns:lc="http://schemas.openxmlformats.org/drawingml/2006/lockedCanvas" xmlns:o="urn:schemas-microsoft-com:office:office" xmlns:v="urn:schemas-microsoft-com:vml" xmlns:w10="urn:schemas-microsoft-com:office:word" xmlns:w="http://schemas.openxmlformats.org/wordprocessingml/2006/main" xmlns=""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 uri="{91240B29-F687-4f45-9708-019B960494DF}">
              <a14:hiddenLine xmlns:lc="http://schemas.openxmlformats.org/drawingml/2006/lockedCanvas" xmlns:o="urn:schemas-microsoft-com:office:office" xmlns:v="urn:schemas-microsoft-com:vml" xmlns:w10="urn:schemas-microsoft-com:office:word" xmlns:w="http://schemas.openxmlformats.org/wordprocessingml/2006/main" xmlns=""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solidFill>
                  <a:srgbClr val="000000"/>
                </a:solidFill>
                <a:miter lim="800000"/>
                <a:headEnd/>
                <a:tailEnd/>
              </a14:hiddenLine>
            </a:ext>
          </a:extLst>
        </p:spPr>
      </p:pic>
      <p:sp>
        <p:nvSpPr>
          <p:cNvPr id="3" name="TextBox 2">
            <a:extLst>
              <a:ext uri="{FF2B5EF4-FFF2-40B4-BE49-F238E27FC236}">
                <a16:creationId xmlns:a16="http://schemas.microsoft.com/office/drawing/2014/main" id="{F5FEAAF8-9EC4-4160-A625-E6D220F3F7B2}"/>
              </a:ext>
            </a:extLst>
          </p:cNvPr>
          <p:cNvSpPr txBox="1"/>
          <p:nvPr/>
        </p:nvSpPr>
        <p:spPr>
          <a:xfrm>
            <a:off x="4005064" y="620497"/>
            <a:ext cx="643125" cy="246221"/>
          </a:xfrm>
          <a:prstGeom prst="rect">
            <a:avLst/>
          </a:prstGeom>
          <a:noFill/>
        </p:spPr>
        <p:txBody>
          <a:bodyPr wrap="none" rtlCol="0">
            <a:spAutoFit/>
          </a:bodyPr>
          <a:lstStyle/>
          <a:p>
            <a:r>
              <a:rPr lang="en-US" sz="1000" dirty="0">
                <a:solidFill>
                  <a:schemeClr val="bg1"/>
                </a:solidFill>
              </a:rPr>
              <a:t>0</a:t>
            </a:r>
            <a:r>
              <a:rPr lang="ru-RU" sz="1000" dirty="0">
                <a:solidFill>
                  <a:schemeClr val="bg1"/>
                </a:solidFill>
              </a:rPr>
              <a:t>9</a:t>
            </a:r>
            <a:r>
              <a:rPr lang="en-US" sz="1000" dirty="0">
                <a:solidFill>
                  <a:schemeClr val="bg1"/>
                </a:solidFill>
              </a:rPr>
              <a:t>.09.19</a:t>
            </a:r>
            <a:endParaRPr lang="ru-RU" sz="1000" dirty="0">
              <a:solidFill>
                <a:schemeClr val="bg1"/>
              </a:solidFill>
            </a:endParaRPr>
          </a:p>
        </p:txBody>
      </p:sp>
      <p:sp>
        <p:nvSpPr>
          <p:cNvPr id="8" name="TextBox 7">
            <a:extLst>
              <a:ext uri="{FF2B5EF4-FFF2-40B4-BE49-F238E27FC236}">
                <a16:creationId xmlns:a16="http://schemas.microsoft.com/office/drawing/2014/main" id="{DE0BEEA2-ED11-41AA-828A-041B1DEEE815}"/>
              </a:ext>
            </a:extLst>
          </p:cNvPr>
          <p:cNvSpPr txBox="1"/>
          <p:nvPr/>
        </p:nvSpPr>
        <p:spPr>
          <a:xfrm>
            <a:off x="184732" y="8640162"/>
            <a:ext cx="6605915" cy="400110"/>
          </a:xfrm>
          <a:prstGeom prst="rect">
            <a:avLst/>
          </a:prstGeom>
          <a:noFill/>
        </p:spPr>
        <p:txBody>
          <a:bodyPr wrap="square" rtlCol="0">
            <a:spAutoFit/>
          </a:bodyPr>
          <a:lstStyle/>
          <a:p>
            <a:r>
              <a:rPr lang="ru-RU" sz="500" dirty="0"/>
              <a:t>Настоящий отчет подготовлен ООО УК «Система Капитал» (далее Компания) (лицензия профессионального участника рынка ценных бумаг на осуществление деятельности по управлению ценными бумагами № 045-13853-001000 выдана Банком России 13.03.2014 г.) только в информационных целях. Ни информация, ни мнения не должны рассматриваться как предложение, рекомендация или оферта на покупку или продажу каких-либо финансовых инструментов. Этот отчет также не является ни инвестиционным, ни налоговым советом, ни консультацией, и он не учитывает особенности инвестиционной стратегии, склонность к риску и финансового положения тех, кто может получить этот отчет. Инвесторам следует самим принимать решения об обоснованности инвестиций в каждый финансовый инструмент или инвестиционных стратегий, упомянутых в данном отчете.</a:t>
            </a:r>
          </a:p>
        </p:txBody>
      </p:sp>
      <p:sp>
        <p:nvSpPr>
          <p:cNvPr id="7" name="TextBox 6">
            <a:extLst>
              <a:ext uri="{FF2B5EF4-FFF2-40B4-BE49-F238E27FC236}">
                <a16:creationId xmlns:a16="http://schemas.microsoft.com/office/drawing/2014/main" id="{7FF79BDE-14E5-4DDE-BC65-6B6F83BD26F6}"/>
              </a:ext>
            </a:extLst>
          </p:cNvPr>
          <p:cNvSpPr txBox="1"/>
          <p:nvPr/>
        </p:nvSpPr>
        <p:spPr>
          <a:xfrm>
            <a:off x="220524" y="1095871"/>
            <a:ext cx="3352492" cy="307777"/>
          </a:xfrm>
          <a:prstGeom prst="rect">
            <a:avLst/>
          </a:prstGeom>
          <a:noFill/>
        </p:spPr>
        <p:txBody>
          <a:bodyPr wrap="square" rtlCol="0">
            <a:spAutoFit/>
          </a:bodyPr>
          <a:lstStyle/>
          <a:p>
            <a:r>
              <a:rPr lang="ru-RU" sz="1400" dirty="0">
                <a:solidFill>
                  <a:srgbClr val="002060"/>
                </a:solidFill>
              </a:rPr>
              <a:t>Неделя на американском рынке акций</a:t>
            </a:r>
          </a:p>
        </p:txBody>
      </p:sp>
      <p:cxnSp>
        <p:nvCxnSpPr>
          <p:cNvPr id="16" name="Прямая соединительная линия 15">
            <a:extLst>
              <a:ext uri="{FF2B5EF4-FFF2-40B4-BE49-F238E27FC236}">
                <a16:creationId xmlns:a16="http://schemas.microsoft.com/office/drawing/2014/main" id="{22BEBADD-EE96-4F36-86F7-F2FCDC2183E9}"/>
              </a:ext>
            </a:extLst>
          </p:cNvPr>
          <p:cNvCxnSpPr>
            <a:cxnSpLocks/>
          </p:cNvCxnSpPr>
          <p:nvPr/>
        </p:nvCxnSpPr>
        <p:spPr>
          <a:xfrm>
            <a:off x="444131" y="4355976"/>
            <a:ext cx="6074057"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EFCB14B9-C708-4998-B0DB-0FAC31E304A0}"/>
              </a:ext>
            </a:extLst>
          </p:cNvPr>
          <p:cNvSpPr txBox="1"/>
          <p:nvPr/>
        </p:nvSpPr>
        <p:spPr>
          <a:xfrm>
            <a:off x="419403" y="4381851"/>
            <a:ext cx="6074057" cy="338554"/>
          </a:xfrm>
          <a:prstGeom prst="rect">
            <a:avLst/>
          </a:prstGeom>
          <a:noFill/>
        </p:spPr>
        <p:txBody>
          <a:bodyPr wrap="square" rtlCol="0">
            <a:spAutoFit/>
          </a:bodyPr>
          <a:lstStyle/>
          <a:p>
            <a:r>
              <a:rPr lang="ru-RU" sz="800" b="1" dirty="0"/>
              <a:t>Рисунок 2. Динамика защитных акций относительно волатильных в сравнении со спрэдом высокодоходных облигаций относительно </a:t>
            </a:r>
            <a:r>
              <a:rPr lang="en-US" sz="800" b="1" dirty="0"/>
              <a:t>US Treasuries</a:t>
            </a:r>
            <a:endParaRPr lang="ru-RU" sz="800" b="1" dirty="0"/>
          </a:p>
        </p:txBody>
      </p:sp>
      <p:cxnSp>
        <p:nvCxnSpPr>
          <p:cNvPr id="18" name="Прямая соединительная линия 17">
            <a:extLst>
              <a:ext uri="{FF2B5EF4-FFF2-40B4-BE49-F238E27FC236}">
                <a16:creationId xmlns:a16="http://schemas.microsoft.com/office/drawing/2014/main" id="{54014AD4-AE3B-4F9C-93C6-A6A022A6BFD8}"/>
              </a:ext>
            </a:extLst>
          </p:cNvPr>
          <p:cNvCxnSpPr>
            <a:cxnSpLocks/>
          </p:cNvCxnSpPr>
          <p:nvPr/>
        </p:nvCxnSpPr>
        <p:spPr>
          <a:xfrm>
            <a:off x="479573" y="8565602"/>
            <a:ext cx="6071156"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id="{B2F6FADE-AD45-430D-87E8-B7B1C5DD49A3}"/>
              </a:ext>
            </a:extLst>
          </p:cNvPr>
          <p:cNvPicPr>
            <a:picLocks noChangeAspect="1"/>
          </p:cNvPicPr>
          <p:nvPr/>
        </p:nvPicPr>
        <p:blipFill>
          <a:blip r:embed="rId4"/>
          <a:stretch>
            <a:fillRect/>
          </a:stretch>
        </p:blipFill>
        <p:spPr>
          <a:xfrm>
            <a:off x="444131" y="4771019"/>
            <a:ext cx="6106598" cy="3752482"/>
          </a:xfrm>
          <a:prstGeom prst="rect">
            <a:avLst/>
          </a:prstGeom>
        </p:spPr>
      </p:pic>
    </p:spTree>
    <p:extLst>
      <p:ext uri="{BB962C8B-B14F-4D97-AF65-F5344CB8AC3E}">
        <p14:creationId xmlns:p14="http://schemas.microsoft.com/office/powerpoint/2010/main" val="2603769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88642" y="0"/>
            <a:ext cx="4536502" cy="899592"/>
          </a:xfrm>
          <a:solidFill>
            <a:schemeClr val="accent1">
              <a:lumMod val="50000"/>
            </a:schemeClr>
          </a:solidFill>
        </p:spPr>
        <p:txBody>
          <a:bodyPr>
            <a:normAutofit/>
          </a:bodyPr>
          <a:lstStyle/>
          <a:p>
            <a:pPr algn="l"/>
            <a:r>
              <a:rPr lang="en-US" sz="1600" b="1" dirty="0">
                <a:solidFill>
                  <a:schemeClr val="bg1"/>
                </a:solidFill>
              </a:rPr>
              <a:t>Global Equities Weekly</a:t>
            </a:r>
            <a:endParaRPr lang="ru-RU" sz="1600" b="1" dirty="0">
              <a:solidFill>
                <a:schemeClr val="bg1"/>
              </a:solidFill>
            </a:endParaRPr>
          </a:p>
        </p:txBody>
      </p:sp>
      <p:sp>
        <p:nvSpPr>
          <p:cNvPr id="6"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pic>
        <p:nvPicPr>
          <p:cNvPr id="10" name="Рисунок 9">
            <a:extLst>
              <a:ext uri="{FF2B5EF4-FFF2-40B4-BE49-F238E27FC236}">
                <a16:creationId xmlns:a16="http://schemas.microsoft.com/office/drawing/2014/main" id="{DA69FDA4-17B8-4C7B-B612-161D5754A64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3176" y="1197"/>
            <a:ext cx="1646942" cy="1042411"/>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 xmlns:w="http://schemas.openxmlformats.org/wordprocessingml/2006/main" xmlns:w10="urn:schemas-microsoft-com:office:word" xmlns:v="urn:schemas-microsoft-com:vml" xmlns:o="urn:schemas-microsoft-com:office:office"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 xmlns:w="http://schemas.openxmlformats.org/wordprocessingml/2006/main" xmlns:w10="urn:schemas-microsoft-com:office:word" xmlns:v="urn:schemas-microsoft-com:vml" xmlns:o="urn:schemas-microsoft-com:office:office" xmlns:lc="http://schemas.openxmlformats.org/drawingml/2006/lockedCanvas" w="9525">
                <a:solidFill>
                  <a:srgbClr val="000000"/>
                </a:solidFill>
                <a:miter lim="800000"/>
                <a:headEnd/>
                <a:tailEnd/>
              </a14:hiddenLine>
            </a:ext>
          </a:extLst>
        </p:spPr>
      </p:pic>
      <p:sp>
        <p:nvSpPr>
          <p:cNvPr id="3" name="TextBox 2">
            <a:extLst>
              <a:ext uri="{FF2B5EF4-FFF2-40B4-BE49-F238E27FC236}">
                <a16:creationId xmlns:a16="http://schemas.microsoft.com/office/drawing/2014/main" id="{F5FEAAF8-9EC4-4160-A625-E6D220F3F7B2}"/>
              </a:ext>
            </a:extLst>
          </p:cNvPr>
          <p:cNvSpPr txBox="1"/>
          <p:nvPr/>
        </p:nvSpPr>
        <p:spPr>
          <a:xfrm>
            <a:off x="4005064" y="620497"/>
            <a:ext cx="643125" cy="246221"/>
          </a:xfrm>
          <a:prstGeom prst="rect">
            <a:avLst/>
          </a:prstGeom>
          <a:noFill/>
        </p:spPr>
        <p:txBody>
          <a:bodyPr wrap="none" rtlCol="0">
            <a:spAutoFit/>
          </a:bodyPr>
          <a:lstStyle/>
          <a:p>
            <a:r>
              <a:rPr lang="en-US" sz="1000" dirty="0">
                <a:solidFill>
                  <a:schemeClr val="bg1"/>
                </a:solidFill>
              </a:rPr>
              <a:t>0</a:t>
            </a:r>
            <a:r>
              <a:rPr lang="ru-RU" sz="1000" dirty="0">
                <a:solidFill>
                  <a:schemeClr val="bg1"/>
                </a:solidFill>
              </a:rPr>
              <a:t>9</a:t>
            </a:r>
            <a:r>
              <a:rPr lang="en-US" sz="1000" dirty="0">
                <a:solidFill>
                  <a:schemeClr val="bg1"/>
                </a:solidFill>
              </a:rPr>
              <a:t>.09.19</a:t>
            </a:r>
            <a:endParaRPr lang="ru-RU" sz="1000" dirty="0">
              <a:solidFill>
                <a:schemeClr val="bg1"/>
              </a:solidFill>
            </a:endParaRPr>
          </a:p>
        </p:txBody>
      </p:sp>
      <p:sp>
        <p:nvSpPr>
          <p:cNvPr id="8" name="TextBox 7">
            <a:extLst>
              <a:ext uri="{FF2B5EF4-FFF2-40B4-BE49-F238E27FC236}">
                <a16:creationId xmlns:a16="http://schemas.microsoft.com/office/drawing/2014/main" id="{DE0BEEA2-ED11-41AA-828A-041B1DEEE815}"/>
              </a:ext>
            </a:extLst>
          </p:cNvPr>
          <p:cNvSpPr txBox="1"/>
          <p:nvPr/>
        </p:nvSpPr>
        <p:spPr>
          <a:xfrm>
            <a:off x="184732" y="8640162"/>
            <a:ext cx="6605915" cy="400110"/>
          </a:xfrm>
          <a:prstGeom prst="rect">
            <a:avLst/>
          </a:prstGeom>
          <a:noFill/>
        </p:spPr>
        <p:txBody>
          <a:bodyPr wrap="square" rtlCol="0">
            <a:spAutoFit/>
          </a:bodyPr>
          <a:lstStyle/>
          <a:p>
            <a:r>
              <a:rPr lang="ru-RU" sz="500" dirty="0"/>
              <a:t>Настоящий отчет подготовлен ООО УК «Система Капитал» (далее Компания) (лицензия профессионального участника рынка ценных бумаг на осуществление деятельности по управлению ценными бумагами № 045-13853-001000 выдана Банком России 13.03.2014 г.) только в информационных целях. Ни информация, ни мнения не должны рассматриваться как предложение, рекомендация или оферта на покупку или продажу каких-либо финансовых инструментов. Этот отчет также не является ни инвестиционным, ни налоговым советом, ни консультацией, и он не учитывает особенности инвестиционной стратегии, склонность к риску и финансового положения тех, кто может получить этот отчет. Инвесторам следует самим принимать решения об обоснованности инвестиций в каждый финансовый инструмент или инвестиционных стратегий, упомянутых в данном отчете.</a:t>
            </a:r>
          </a:p>
        </p:txBody>
      </p:sp>
      <p:sp>
        <p:nvSpPr>
          <p:cNvPr id="7" name="TextBox 6">
            <a:extLst>
              <a:ext uri="{FF2B5EF4-FFF2-40B4-BE49-F238E27FC236}">
                <a16:creationId xmlns:a16="http://schemas.microsoft.com/office/drawing/2014/main" id="{7FF79BDE-14E5-4DDE-BC65-6B6F83BD26F6}"/>
              </a:ext>
            </a:extLst>
          </p:cNvPr>
          <p:cNvSpPr txBox="1"/>
          <p:nvPr/>
        </p:nvSpPr>
        <p:spPr>
          <a:xfrm>
            <a:off x="364540" y="1211271"/>
            <a:ext cx="2776428" cy="307777"/>
          </a:xfrm>
          <a:prstGeom prst="rect">
            <a:avLst/>
          </a:prstGeom>
          <a:noFill/>
        </p:spPr>
        <p:txBody>
          <a:bodyPr wrap="square" rtlCol="0">
            <a:spAutoFit/>
          </a:bodyPr>
          <a:lstStyle/>
          <a:p>
            <a:r>
              <a:rPr lang="ru-RU" sz="1400" dirty="0">
                <a:solidFill>
                  <a:srgbClr val="002060"/>
                </a:solidFill>
              </a:rPr>
              <a:t>Макроэкономическая статистика</a:t>
            </a:r>
          </a:p>
        </p:txBody>
      </p:sp>
      <p:sp>
        <p:nvSpPr>
          <p:cNvPr id="9" name="Объект 4">
            <a:extLst>
              <a:ext uri="{FF2B5EF4-FFF2-40B4-BE49-F238E27FC236}">
                <a16:creationId xmlns:a16="http://schemas.microsoft.com/office/drawing/2014/main" id="{C6E7B950-B62C-4BCF-8B01-D5D5816DFF46}"/>
              </a:ext>
            </a:extLst>
          </p:cNvPr>
          <p:cNvSpPr>
            <a:spLocks noGrp="1"/>
          </p:cNvSpPr>
          <p:nvPr>
            <p:ph idx="1"/>
          </p:nvPr>
        </p:nvSpPr>
        <p:spPr>
          <a:xfrm>
            <a:off x="184732" y="1597974"/>
            <a:ext cx="6346117" cy="1236047"/>
          </a:xfrm>
        </p:spPr>
        <p:txBody>
          <a:bodyPr>
            <a:normAutofit lnSpcReduction="10000"/>
          </a:bodyPr>
          <a:lstStyle/>
          <a:p>
            <a:pPr marL="0" indent="0" algn="just">
              <a:buNone/>
            </a:pPr>
            <a:r>
              <a:rPr lang="ru-RU" sz="900" dirty="0"/>
              <a:t>С точки зрения статистики прошедшую неделю можно охарактеризовать, как умеренно негативную, но это не помешало рынкам показать положительную динамику. В Германии сильнее ожиданий снизились заказы в промышленности, да и само промышленное производство ушло в красную зону вопреки ожиданиям роста. В США слабый рост продемонстрировали затраты на строительство, а дефицит торгового баланса не показал того улучшения, на который рассчитывал консенсус. На 30 тыс. рабочих мест меньше прибавилось в несельскохозяйственных секторах США согласно государственной статистике, чем прогнозировалось. Из позитива отметим только хорошие данные по росту заказов в промышленности США. В Китае вышли данные по торговому балансу, профицит снизился примерно на $10 млрд., при ожиданиях сохранения показателей предыдущего месяца. Это стало возможным благодаря падению экспорта и сохранению темпов падения импорта, вопреки ожиданиям по ускорению. </a:t>
            </a:r>
          </a:p>
        </p:txBody>
      </p:sp>
      <p:sp>
        <p:nvSpPr>
          <p:cNvPr id="13" name="Объект 4">
            <a:extLst>
              <a:ext uri="{FF2B5EF4-FFF2-40B4-BE49-F238E27FC236}">
                <a16:creationId xmlns:a16="http://schemas.microsoft.com/office/drawing/2014/main" id="{9DAE33C8-25CD-4256-AAC2-DFF18A3C6A38}"/>
              </a:ext>
            </a:extLst>
          </p:cNvPr>
          <p:cNvSpPr txBox="1">
            <a:spLocks/>
          </p:cNvSpPr>
          <p:nvPr/>
        </p:nvSpPr>
        <p:spPr>
          <a:xfrm>
            <a:off x="181507" y="5081597"/>
            <a:ext cx="6346117" cy="11096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ru-RU" sz="900" dirty="0"/>
              <a:t>На этой неделе в центре внимания промышленное производство Европы за июль, а также инфляция в США и Китае. За исключением Франции в остальных крупнейших экономиках ожидается замедление промышленного производства, которое должно привести ко второму подряд падению показателя по всему ЕС. Инфляция в Китае и США ожидается в рамках </a:t>
            </a:r>
            <a:r>
              <a:rPr lang="ru-RU" sz="900" dirty="0" err="1"/>
              <a:t>таргетируемых</a:t>
            </a:r>
            <a:r>
              <a:rPr lang="ru-RU" sz="900" dirty="0"/>
              <a:t> правительствами показателей. Отдельно стоит отметить заседание ЕЦБ в четверг, ожидается снижение депозитарной ставки на 10 </a:t>
            </a:r>
            <a:r>
              <a:rPr lang="ru-RU" sz="900" dirty="0" err="1"/>
              <a:t>б.п</a:t>
            </a:r>
            <a:r>
              <a:rPr lang="ru-RU" sz="900" dirty="0"/>
              <a:t>., основная ставка рефинансирования должна остаться на нулевой отметке. Несмотря на большой объём данных они вряд ли окажут влияние на рынок, новости по </a:t>
            </a:r>
            <a:r>
              <a:rPr lang="ru-RU" sz="900" dirty="0" err="1"/>
              <a:t>Brexit</a:t>
            </a:r>
            <a:r>
              <a:rPr lang="ru-RU" sz="900" dirty="0"/>
              <a:t> и торговым войнам вновь будут во главе угла. </a:t>
            </a:r>
          </a:p>
        </p:txBody>
      </p:sp>
      <p:pic>
        <p:nvPicPr>
          <p:cNvPr id="2" name="Рисунок 1">
            <a:extLst>
              <a:ext uri="{FF2B5EF4-FFF2-40B4-BE49-F238E27FC236}">
                <a16:creationId xmlns:a16="http://schemas.microsoft.com/office/drawing/2014/main" id="{BFA20207-2D80-4B84-86EF-66F4AADDC250}"/>
              </a:ext>
            </a:extLst>
          </p:cNvPr>
          <p:cNvPicPr>
            <a:picLocks noChangeAspect="1"/>
          </p:cNvPicPr>
          <p:nvPr/>
        </p:nvPicPr>
        <p:blipFill>
          <a:blip r:embed="rId4"/>
          <a:stretch>
            <a:fillRect/>
          </a:stretch>
        </p:blipFill>
        <p:spPr>
          <a:xfrm>
            <a:off x="962413" y="2892569"/>
            <a:ext cx="4790268" cy="1959273"/>
          </a:xfrm>
          <a:prstGeom prst="rect">
            <a:avLst/>
          </a:prstGeom>
        </p:spPr>
      </p:pic>
      <p:pic>
        <p:nvPicPr>
          <p:cNvPr id="12" name="Рисунок 11">
            <a:extLst>
              <a:ext uri="{FF2B5EF4-FFF2-40B4-BE49-F238E27FC236}">
                <a16:creationId xmlns:a16="http://schemas.microsoft.com/office/drawing/2014/main" id="{D371690F-2ADF-47FA-B0FD-04A09517504C}"/>
              </a:ext>
            </a:extLst>
          </p:cNvPr>
          <p:cNvPicPr>
            <a:picLocks noChangeAspect="1"/>
          </p:cNvPicPr>
          <p:nvPr/>
        </p:nvPicPr>
        <p:blipFill>
          <a:blip r:embed="rId5"/>
          <a:stretch>
            <a:fillRect/>
          </a:stretch>
        </p:blipFill>
        <p:spPr>
          <a:xfrm>
            <a:off x="959432" y="6223859"/>
            <a:ext cx="4790268" cy="2202660"/>
          </a:xfrm>
          <a:prstGeom prst="rect">
            <a:avLst/>
          </a:prstGeom>
        </p:spPr>
      </p:pic>
    </p:spTree>
    <p:extLst>
      <p:ext uri="{BB962C8B-B14F-4D97-AF65-F5344CB8AC3E}">
        <p14:creationId xmlns:p14="http://schemas.microsoft.com/office/powerpoint/2010/main" val="31985921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91593</TotalTime>
  <Words>1390</Words>
  <Application>Microsoft Office PowerPoint</Application>
  <PresentationFormat>Экран (4:3)</PresentationFormat>
  <Paragraphs>36</Paragraphs>
  <Slides>3</Slides>
  <Notes>3</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vt:i4>
      </vt:variant>
    </vt:vector>
  </HeadingPairs>
  <TitlesOfParts>
    <vt:vector size="7" baseType="lpstr">
      <vt:lpstr>Arial</vt:lpstr>
      <vt:lpstr>Calibri</vt:lpstr>
      <vt:lpstr>Wingdings</vt:lpstr>
      <vt:lpstr>Тема Office</vt:lpstr>
      <vt:lpstr>Global Equities Weekly</vt:lpstr>
      <vt:lpstr>Global Equities Weekly</vt:lpstr>
      <vt:lpstr>Global Equities Weekly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Equities Weekly</dc:title>
  <dc:creator>Алиса Мавлатова</dc:creator>
  <cp:lastModifiedBy>Андрей Ушаков</cp:lastModifiedBy>
  <cp:revision>5655</cp:revision>
  <cp:lastPrinted>2018-12-29T09:55:39Z</cp:lastPrinted>
  <dcterms:created xsi:type="dcterms:W3CDTF">2015-08-10T08:47:23Z</dcterms:created>
  <dcterms:modified xsi:type="dcterms:W3CDTF">2019-09-09T12:32:58Z</dcterms:modified>
</cp:coreProperties>
</file>