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5" r:id="rId3"/>
    <p:sldId id="261" r:id="rId4"/>
  </p:sldIdLst>
  <p:sldSz cx="6858000" cy="9144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A9A37C7-139F-44FF-81EA-0A023AB8A802}">
          <p14:sldIdLst>
            <p14:sldId id="260"/>
            <p14:sldId id="265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96374" autoAdjust="0"/>
  </p:normalViewPr>
  <p:slideViewPr>
    <p:cSldViewPr>
      <p:cViewPr>
        <p:scale>
          <a:sx n="140" d="100"/>
          <a:sy n="140" d="100"/>
        </p:scale>
        <p:origin x="1836" y="-336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4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4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760B9-7C1B-4A30-83CC-A87AA1F56BCA}" type="datetimeFigureOut">
              <a:rPr lang="ru-RU" smtClean="0"/>
              <a:t>14.10.2019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C3DCC-5867-4AB5-8388-1BE60B8B4D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8975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3DCC-5867-4AB5-8388-1BE60B8B4D4D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3836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3DCC-5867-4AB5-8388-1BE60B8B4D4D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569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3DCC-5867-4AB5-8388-1BE60B8B4D4D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449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14.10.2019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781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14.10.2019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041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14.10.2019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52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14.10.2019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3223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14.10.2019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514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14.10.2019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86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14.10.2019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416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14.10.2019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031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14.10.2019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1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14.10.2019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180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14.10.2019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5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11548-3DD2-4763-B6AF-08F643B05218}" type="datetimeFigureOut">
              <a:rPr lang="ru-RU" smtClean="0"/>
              <a:t>14.10.2019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742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8642" y="0"/>
            <a:ext cx="4536502" cy="899592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1600" b="1" dirty="0">
                <a:solidFill>
                  <a:schemeClr val="bg1"/>
                </a:solidFill>
              </a:rPr>
              <a:t>Global Equities Weekly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93277" y="1552960"/>
            <a:ext cx="4536502" cy="3796453"/>
          </a:xfrm>
        </p:spPr>
        <p:txBody>
          <a:bodyPr>
            <a:normAutofit lnSpcReduction="10000"/>
          </a:bodyPr>
          <a:lstStyle/>
          <a:p>
            <a:pPr marL="180000" lvl="0" indent="-1800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900" b="1" dirty="0"/>
              <a:t>Неделя прошла под знаком торговых переговоров. </a:t>
            </a:r>
            <a:r>
              <a:rPr lang="ru-RU" sz="900" dirty="0"/>
              <a:t>На прошедшей неделе состоялись ключевые переговоры по торговой сделке между Китаем и США. Собственно все движения индекса </a:t>
            </a:r>
            <a:r>
              <a:rPr lang="en-US" sz="900" dirty="0"/>
              <a:t>S&amp;P 500 </a:t>
            </a:r>
            <a:r>
              <a:rPr lang="ru-RU" sz="900" dirty="0"/>
              <a:t>объяснялись ходом переговоров. В итоге США и Китай достигли промежуточного соглашения, что и позволило рынку акций закрыть неделю в плюсе.</a:t>
            </a:r>
            <a:endParaRPr lang="en-US" sz="900" dirty="0"/>
          </a:p>
          <a:p>
            <a:pPr marL="180000" lvl="0" indent="-1800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900" b="1" dirty="0"/>
              <a:t>Российский рынок закрыл неделю в нуле. </a:t>
            </a:r>
            <a:r>
              <a:rPr lang="ru-RU" sz="900" dirty="0"/>
              <a:t>На прошлой неделе российский индекс подрос на символичные 0,6% несмотря на то, что нефть в рублевом выражении увеличилась в стоимости на солидные 3%. Самые громкие новости на российском рынке были с негативным оттенком: во-первых, один из крупных миноритарных акционеров ПИК решил продать свою 2%-</a:t>
            </a:r>
            <a:r>
              <a:rPr lang="ru-RU" sz="900" dirty="0" err="1"/>
              <a:t>ую</a:t>
            </a:r>
            <a:r>
              <a:rPr lang="ru-RU" sz="900" dirty="0"/>
              <a:t> долю, чем вызвал падение бумаг на 15% за неделю, а во-вторых, обсуждаемый законопроект об ограничении иностранного владения в крупных ИТ-компаниях больно ударил по Яндексу и </a:t>
            </a:r>
            <a:r>
              <a:rPr lang="en-US" sz="900" dirty="0"/>
              <a:t>Mail Group</a:t>
            </a:r>
            <a:r>
              <a:rPr lang="ru-RU" sz="900" dirty="0"/>
              <a:t>, которые растеряли почти 17% и 6% соответственно (впрочем, Яндекс уверенно возвращает утраченные позиции с утра в понедельник). Из других новостей выделим слабые продажи </a:t>
            </a:r>
            <a:r>
              <a:rPr lang="ru-RU" sz="900" dirty="0" err="1"/>
              <a:t>Алросы</a:t>
            </a:r>
            <a:r>
              <a:rPr lang="ru-RU" sz="900" dirty="0"/>
              <a:t>, нейтральные операционные результаты Северстали и хорошие данные по объемам реализации от </a:t>
            </a:r>
            <a:r>
              <a:rPr lang="ru-RU" sz="900" dirty="0" err="1"/>
              <a:t>НОВАТЭКа</a:t>
            </a:r>
            <a:r>
              <a:rPr lang="ru-RU" sz="900" dirty="0"/>
              <a:t>.</a:t>
            </a:r>
          </a:p>
          <a:p>
            <a:pPr marL="180000" lvl="0" indent="-1800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900" b="1" dirty="0"/>
              <a:t>Нефть подросла на 4% на фоне позитивных подвижек в торговых переговорах. </a:t>
            </a:r>
            <a:r>
              <a:rPr lang="ru-RU" sz="900" dirty="0"/>
              <a:t>Помимо</a:t>
            </a:r>
            <a:r>
              <a:rPr lang="en-US" sz="900" dirty="0"/>
              <a:t> </a:t>
            </a:r>
            <a:r>
              <a:rPr lang="ru-RU" sz="900" dirty="0"/>
              <a:t>знаменательного и долгожданного улучшения тона в торговых переговорах между США и Китаем, нефть поддержала статистика от ОПЕК, который в отчете за сентябрь показал значительное снижение добычи картеля в связи с событиями в Саудовской Аравии. Кроме того, Минэнерго США выпустило краткосрочный прогноз: организация снизила прогноз цен </a:t>
            </a:r>
            <a:r>
              <a:rPr lang="en-US" sz="900" dirty="0"/>
              <a:t>Brent </a:t>
            </a:r>
            <a:r>
              <a:rPr lang="ru-RU" sz="900" dirty="0"/>
              <a:t>с 60 и 62 долл. за бар. до 59 и 60 долл. за бар. в 4К19 и 2020 соответственно. Однако эта информация была проигнорирована инвесторами на фоне всеобщего позитива по поводу торговых прений. Еженедельная статистика в США была негативна, что тоже не особо расстроило рынки: запасы нефти в стране увеличились на 2</a:t>
            </a:r>
            <a:r>
              <a:rPr lang="en-US" sz="900" dirty="0"/>
              <a:t>,</a:t>
            </a:r>
            <a:r>
              <a:rPr lang="ru-RU" sz="900" dirty="0"/>
              <a:t>7 млн бар. (ожидали рост на 1,7 млн бар.), добыча выросла на 200 тыс. бар. в сутки до 12</a:t>
            </a:r>
            <a:r>
              <a:rPr lang="en-US" sz="900" dirty="0"/>
              <a:t>,</a:t>
            </a:r>
            <a:r>
              <a:rPr lang="ru-RU" sz="900" dirty="0"/>
              <a:t>6 млн бар. в сутки, а количество вышек впервые с начала августа показало рост на 2 до 712 единиц.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A69FDA4-17B8-4C7B-B612-161D5754A64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416" y="0"/>
            <a:ext cx="1646942" cy="104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5FEAAF8-9EC4-4160-A625-E6D220F3F7B2}"/>
              </a:ext>
            </a:extLst>
          </p:cNvPr>
          <p:cNvSpPr txBox="1"/>
          <p:nvPr/>
        </p:nvSpPr>
        <p:spPr>
          <a:xfrm>
            <a:off x="4005064" y="620497"/>
            <a:ext cx="6431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14.10.19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0BEEA2-ED11-41AA-828A-041B1DEEE815}"/>
              </a:ext>
            </a:extLst>
          </p:cNvPr>
          <p:cNvSpPr txBox="1"/>
          <p:nvPr/>
        </p:nvSpPr>
        <p:spPr>
          <a:xfrm>
            <a:off x="184732" y="8640162"/>
            <a:ext cx="6605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/>
              <a:t>Настоящий отчет подготовлен ООО УК «Система Капитал» (далее Компания) (лицензия профессионального участника рынка ценных бумаг на осуществление деятельности по управлению ценными бумагами № 045-13853-001000 выдана Банком России 13.03.2014 г.) только в информационных целях. Ни информация, ни мнения не должны рассматриваться как предложение, рекомендация или оферта на покупку или продажу каких-либо финансовых инструментов. Этот отчет также не является ни инвестиционным, ни налоговым советом, ни консультацией, и он не учитывает особенности инвестиционной стратегии, склонность к риску и финансового положения тех, кто может получить этот отчет. Инвесторам следует самим принимать решения об обоснованности инвестиций в каждый финансовый инструмент или инвестиционных стратегий, упомянутых в данном отчете.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F79BDE-14E5-4DDE-BC65-6B6F83BD26F6}"/>
              </a:ext>
            </a:extLst>
          </p:cNvPr>
          <p:cNvSpPr txBox="1"/>
          <p:nvPr/>
        </p:nvSpPr>
        <p:spPr>
          <a:xfrm>
            <a:off x="364540" y="1211271"/>
            <a:ext cx="2488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</a:rPr>
              <a:t>Еженедельный обзор рынков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C521EE-94D4-4EE0-BAE8-326F45F7497D}"/>
              </a:ext>
            </a:extLst>
          </p:cNvPr>
          <p:cNvSpPr txBox="1"/>
          <p:nvPr/>
        </p:nvSpPr>
        <p:spPr>
          <a:xfrm>
            <a:off x="4809876" y="1677050"/>
            <a:ext cx="1812304" cy="1538883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ru-RU" sz="900" b="1" dirty="0"/>
              <a:t>Емельянов Никита</a:t>
            </a:r>
          </a:p>
          <a:p>
            <a:r>
              <a:rPr lang="en-US" sz="700" dirty="0"/>
              <a:t>nemelyanov@sistema-capital.com</a:t>
            </a:r>
          </a:p>
          <a:p>
            <a:r>
              <a:rPr lang="en-US" sz="700" dirty="0"/>
              <a:t>      Investable Universe</a:t>
            </a:r>
          </a:p>
          <a:p>
            <a:endParaRPr lang="en-US" sz="700" dirty="0"/>
          </a:p>
          <a:p>
            <a:r>
              <a:rPr lang="ru-RU" sz="900" b="1" dirty="0"/>
              <a:t>Ушаков Андрей</a:t>
            </a:r>
          </a:p>
          <a:p>
            <a:r>
              <a:rPr lang="en-US" sz="700" dirty="0"/>
              <a:t>aushakov@sistema-capital.com</a:t>
            </a:r>
          </a:p>
          <a:p>
            <a:r>
              <a:rPr lang="en-US" sz="700" dirty="0"/>
              <a:t>      Russian Biotech Channel</a:t>
            </a:r>
          </a:p>
          <a:p>
            <a:endParaRPr lang="en-US" sz="700" dirty="0"/>
          </a:p>
          <a:p>
            <a:r>
              <a:rPr lang="ru-RU" sz="900" b="1" dirty="0"/>
              <a:t>Асатуров Константин</a:t>
            </a:r>
          </a:p>
          <a:p>
            <a:r>
              <a:rPr lang="en-US" sz="700" dirty="0"/>
              <a:t>kasaturov@sistema-capital.com</a:t>
            </a:r>
          </a:p>
          <a:p>
            <a:r>
              <a:rPr lang="en-US" sz="700" dirty="0"/>
              <a:t>      </a:t>
            </a:r>
            <a:r>
              <a:rPr lang="ru-RU" sz="700" dirty="0"/>
              <a:t>Сырьевые рынки</a:t>
            </a:r>
            <a:endParaRPr lang="en-US" sz="700" dirty="0"/>
          </a:p>
          <a:p>
            <a:endParaRPr lang="ru-RU" sz="900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B7C1AC19-3C56-4DB5-92F5-B50516EC1355}"/>
              </a:ext>
            </a:extLst>
          </p:cNvPr>
          <p:cNvCxnSpPr>
            <a:cxnSpLocks/>
          </p:cNvCxnSpPr>
          <p:nvPr/>
        </p:nvCxnSpPr>
        <p:spPr>
          <a:xfrm>
            <a:off x="4906713" y="1677050"/>
            <a:ext cx="1618631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CC15F695-5C8A-4238-8ABF-74471C1B47DA}"/>
              </a:ext>
            </a:extLst>
          </p:cNvPr>
          <p:cNvCxnSpPr>
            <a:cxnSpLocks/>
          </p:cNvCxnSpPr>
          <p:nvPr/>
        </p:nvCxnSpPr>
        <p:spPr>
          <a:xfrm>
            <a:off x="4940323" y="3059832"/>
            <a:ext cx="162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1CBE9DD3-CD44-4D57-A345-3E4382D70A11}"/>
              </a:ext>
            </a:extLst>
          </p:cNvPr>
          <p:cNvCxnSpPr>
            <a:cxnSpLocks/>
          </p:cNvCxnSpPr>
          <p:nvPr/>
        </p:nvCxnSpPr>
        <p:spPr>
          <a:xfrm>
            <a:off x="454189" y="5580112"/>
            <a:ext cx="4194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877685F-1208-4D25-9FA7-458E8CDECD87}"/>
              </a:ext>
            </a:extLst>
          </p:cNvPr>
          <p:cNvSpPr txBox="1"/>
          <p:nvPr/>
        </p:nvSpPr>
        <p:spPr>
          <a:xfrm>
            <a:off x="364540" y="5652700"/>
            <a:ext cx="24883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/>
              <a:t>Рисунок 1. Индекс </a:t>
            </a:r>
            <a:r>
              <a:rPr lang="en-US" sz="800" b="1" dirty="0"/>
              <a:t>S&amp;P 500 </a:t>
            </a:r>
            <a:endParaRPr lang="ru-RU" sz="800" b="1" dirty="0"/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B1211565-4C85-4BC9-8A01-5DC3F8ABAE56}"/>
              </a:ext>
            </a:extLst>
          </p:cNvPr>
          <p:cNvCxnSpPr>
            <a:cxnSpLocks/>
          </p:cNvCxnSpPr>
          <p:nvPr/>
        </p:nvCxnSpPr>
        <p:spPr>
          <a:xfrm>
            <a:off x="454188" y="8336874"/>
            <a:ext cx="41940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4088C4F-AA75-4B3C-AD4C-84C442ED06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713" y="2426388"/>
            <a:ext cx="106462" cy="106462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A3CCB87B-367E-4796-8C0A-8DCFB5DF70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713" y="1965361"/>
            <a:ext cx="106462" cy="106462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F458E990-6F71-4389-B19D-FCCA06CA7A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713" y="2886047"/>
            <a:ext cx="106462" cy="106462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9876" y="3851920"/>
            <a:ext cx="1938597" cy="858724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2431" y="5896102"/>
            <a:ext cx="3688923" cy="241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604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8642" y="0"/>
            <a:ext cx="4536502" cy="899592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1600" b="1" dirty="0">
                <a:solidFill>
                  <a:schemeClr val="bg1"/>
                </a:solidFill>
              </a:rPr>
              <a:t>Global Equities Weekly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26864" y="1376718"/>
            <a:ext cx="6370488" cy="142824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Торговые переговоры завершились подписанием временной сделки, которая позволила рынкам вырасти, а индекс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S&amp;P 500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вернулся к отметке 3000 пунктов. Несмотря на это, торговая война далеко не окончена. Напомним, что в США всерьез обсуждают ограничения для китайских расписок, торгующихся на американских биржах, а недавно в черный список внесли несколько крупных технологических компаний. При чем последнее решение не связано с торговыми претензиями, а больше похоже на санкции. И все же мы считаем, что ралли на рынках акций продолжится. Во-первых, начинается сезон отчетностей, где мы ждем хороших финансовых результатов за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III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квартал. Во-вторых, снижение напряженности в отношениях между США и Китаем может позитивно повлиять на настроения топ-менеджеров корпораций, что выльется в позитивные прогнозы на следующий квартал или даже год и, возможно, приведет к повышению индексов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PMI.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В-третьих, формальное подписание соглашения в ноябре также окажет позитивное влияние на рынки.</a:t>
            </a:r>
            <a:endParaRPr lang="en-US" sz="9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9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A69FDA4-17B8-4C7B-B612-161D5754A64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1197"/>
            <a:ext cx="1646942" cy="104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o="urn:schemas-microsoft-com:office:office" xmlns:v="urn:schemas-microsoft-com:vml" xmlns:w10="urn:schemas-microsoft-com:office:word" xmlns:w="http://schemas.openxmlformats.org/wordprocessingml/2006/main" xmlns="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o="urn:schemas-microsoft-com:office:office" xmlns:v="urn:schemas-microsoft-com:vml" xmlns:w10="urn:schemas-microsoft-com:office:word" xmlns:w="http://schemas.openxmlformats.org/wordprocessingml/2006/main" xmlns="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5FEAAF8-9EC4-4160-A625-E6D220F3F7B2}"/>
              </a:ext>
            </a:extLst>
          </p:cNvPr>
          <p:cNvSpPr txBox="1"/>
          <p:nvPr/>
        </p:nvSpPr>
        <p:spPr>
          <a:xfrm>
            <a:off x="4005064" y="620497"/>
            <a:ext cx="6431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14.10.19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0BEEA2-ED11-41AA-828A-041B1DEEE815}"/>
              </a:ext>
            </a:extLst>
          </p:cNvPr>
          <p:cNvSpPr txBox="1"/>
          <p:nvPr/>
        </p:nvSpPr>
        <p:spPr>
          <a:xfrm>
            <a:off x="184732" y="8640162"/>
            <a:ext cx="6605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/>
              <a:t>Настоящий отчет подготовлен ООО УК «Система Капитал» (далее Компания) (лицензия профессионального участника рынка ценных бумаг на осуществление деятельности по управлению ценными бумагами № 045-13853-001000 выдана Банком России 13.03.2014 г.) только в информационных целях. Ни информация, ни мнения не должны рассматриваться как предложение, рекомендация или оферта на покупку или продажу каких-либо финансовых инструментов. Этот отчет также не является ни инвестиционным, ни налоговым советом, ни консультацией, и он не учитывает особенности инвестиционной стратегии, склонность к риску и финансового положения тех, кто может получить этот отчет. Инвесторам следует самим принимать решения об обоснованности инвестиций в каждый финансовый инструмент или инвестиционных стратегий, упомянутых в данном отчете.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F79BDE-14E5-4DDE-BC65-6B6F83BD26F6}"/>
              </a:ext>
            </a:extLst>
          </p:cNvPr>
          <p:cNvSpPr txBox="1"/>
          <p:nvPr/>
        </p:nvSpPr>
        <p:spPr>
          <a:xfrm>
            <a:off x="220524" y="1095871"/>
            <a:ext cx="3352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</a:rPr>
              <a:t>Неделя на американском рынке акций</a:t>
            </a: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22BEBADD-EE96-4F36-86F7-F2FCDC2183E9}"/>
              </a:ext>
            </a:extLst>
          </p:cNvPr>
          <p:cNvCxnSpPr>
            <a:cxnSpLocks/>
          </p:cNvCxnSpPr>
          <p:nvPr/>
        </p:nvCxnSpPr>
        <p:spPr>
          <a:xfrm>
            <a:off x="444131" y="2843808"/>
            <a:ext cx="607405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FCB14B9-C708-4998-B0DB-0FAC31E304A0}"/>
              </a:ext>
            </a:extLst>
          </p:cNvPr>
          <p:cNvSpPr txBox="1"/>
          <p:nvPr/>
        </p:nvSpPr>
        <p:spPr>
          <a:xfrm>
            <a:off x="419403" y="2844388"/>
            <a:ext cx="607405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/>
              <a:t>Рисунок 2. Сравнительная динамика </a:t>
            </a:r>
            <a:r>
              <a:rPr lang="en-US" sz="800" b="1" dirty="0"/>
              <a:t>S&amp;P 500 </a:t>
            </a:r>
            <a:r>
              <a:rPr lang="ru-RU" sz="800" b="1" dirty="0"/>
              <a:t>и </a:t>
            </a:r>
            <a:r>
              <a:rPr lang="en-US" sz="800" b="1" dirty="0"/>
              <a:t>MSCI China </a:t>
            </a:r>
            <a:r>
              <a:rPr lang="ru-RU" sz="800" b="1" dirty="0"/>
              <a:t>в контексте торговой войны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54014AD4-AE3B-4F9C-93C6-A6A022A6BFD8}"/>
              </a:ext>
            </a:extLst>
          </p:cNvPr>
          <p:cNvCxnSpPr>
            <a:cxnSpLocks/>
          </p:cNvCxnSpPr>
          <p:nvPr/>
        </p:nvCxnSpPr>
        <p:spPr>
          <a:xfrm>
            <a:off x="479573" y="8565602"/>
            <a:ext cx="6071156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CF720D2-62F5-49EB-9920-A957B7B773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573" y="3134238"/>
            <a:ext cx="5591192" cy="5027527"/>
          </a:xfrm>
          <a:prstGeom prst="rect">
            <a:avLst/>
          </a:prstGeom>
        </p:spPr>
      </p:pic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B5352B2D-F59C-45BA-92C6-65D872BC98A0}"/>
              </a:ext>
            </a:extLst>
          </p:cNvPr>
          <p:cNvCxnSpPr>
            <a:cxnSpLocks/>
            <a:stCxn id="27" idx="2"/>
          </p:cNvCxnSpPr>
          <p:nvPr/>
        </p:nvCxnSpPr>
        <p:spPr>
          <a:xfrm>
            <a:off x="1301737" y="6452919"/>
            <a:ext cx="143258" cy="785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0DBE22D-AB25-4CA3-8FB8-D05014499F2B}"/>
              </a:ext>
            </a:extLst>
          </p:cNvPr>
          <p:cNvSpPr txBox="1"/>
          <p:nvPr/>
        </p:nvSpPr>
        <p:spPr>
          <a:xfrm>
            <a:off x="1700808" y="5895147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15</a:t>
            </a:r>
            <a:r>
              <a:rPr lang="ru-RU" sz="800" dirty="0"/>
              <a:t>.0</a:t>
            </a:r>
            <a:r>
              <a:rPr lang="en-US" sz="800" dirty="0"/>
              <a:t>6</a:t>
            </a:r>
            <a:r>
              <a:rPr lang="ru-RU" sz="800" dirty="0"/>
              <a:t>.18 – Трамп объявил о тарифах в 25%. Китай обвинил в США в начале торговой войны и пообещал ответные меры</a:t>
            </a:r>
          </a:p>
        </p:txBody>
      </p: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4FF8674C-60FC-4B1E-B3F4-9ACF38D36866}"/>
              </a:ext>
            </a:extLst>
          </p:cNvPr>
          <p:cNvCxnSpPr>
            <a:cxnSpLocks/>
          </p:cNvCxnSpPr>
          <p:nvPr/>
        </p:nvCxnSpPr>
        <p:spPr>
          <a:xfrm flipH="1">
            <a:off x="2060848" y="6452919"/>
            <a:ext cx="72008" cy="785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836E228-41EB-4258-9D40-EFD0924B6B11}"/>
              </a:ext>
            </a:extLst>
          </p:cNvPr>
          <p:cNvSpPr txBox="1"/>
          <p:nvPr/>
        </p:nvSpPr>
        <p:spPr>
          <a:xfrm>
            <a:off x="1315932" y="7411853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/>
              <a:t>С 15.06 по 17.09 – Серия повышений тарифов с обеих сторон.</a:t>
            </a:r>
          </a:p>
        </p:txBody>
      </p: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0740A078-89F4-40B8-8933-86BD0EDB2939}"/>
              </a:ext>
            </a:extLst>
          </p:cNvPr>
          <p:cNvCxnSpPr>
            <a:cxnSpLocks/>
            <a:stCxn id="21" idx="0"/>
          </p:cNvCxnSpPr>
          <p:nvPr/>
        </p:nvCxnSpPr>
        <p:spPr>
          <a:xfrm flipV="1">
            <a:off x="2252036" y="6950189"/>
            <a:ext cx="237617" cy="461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DCF7A6A-31F2-45D2-8650-06CE70E58D97}"/>
              </a:ext>
            </a:extLst>
          </p:cNvPr>
          <p:cNvSpPr txBox="1"/>
          <p:nvPr/>
        </p:nvSpPr>
        <p:spPr>
          <a:xfrm>
            <a:off x="3685569" y="6008739"/>
            <a:ext cx="1870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/>
              <a:t>01.12.18 –Трамп предложил отложить новые тарифы и начать переговоры </a:t>
            </a:r>
          </a:p>
        </p:txBody>
      </p: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1A8779D9-2362-467F-BB61-627B372A4C37}"/>
              </a:ext>
            </a:extLst>
          </p:cNvPr>
          <p:cNvCxnSpPr>
            <a:cxnSpLocks/>
            <a:stCxn id="23" idx="2"/>
          </p:cNvCxnSpPr>
          <p:nvPr/>
        </p:nvCxnSpPr>
        <p:spPr>
          <a:xfrm flipH="1">
            <a:off x="3487093" y="6347293"/>
            <a:ext cx="1133823" cy="2530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1D4103F-D69C-4349-8732-D7374704880B}"/>
              </a:ext>
            </a:extLst>
          </p:cNvPr>
          <p:cNvSpPr txBox="1"/>
          <p:nvPr/>
        </p:nvSpPr>
        <p:spPr>
          <a:xfrm>
            <a:off x="3068960" y="7155380"/>
            <a:ext cx="1317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/>
              <a:t>05.05.2019 – Трамп обвинил Китай в затягивании переговоров и назначил новые тарифы</a:t>
            </a:r>
          </a:p>
        </p:txBody>
      </p: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A53C32EA-4995-4778-BC4D-E2FF2CA784B8}"/>
              </a:ext>
            </a:extLst>
          </p:cNvPr>
          <p:cNvCxnSpPr>
            <a:cxnSpLocks/>
          </p:cNvCxnSpPr>
          <p:nvPr/>
        </p:nvCxnSpPr>
        <p:spPr>
          <a:xfrm flipV="1">
            <a:off x="4040527" y="6799289"/>
            <a:ext cx="604541" cy="584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962A1AE9-8716-4937-9309-6D9DD625ECE6}"/>
              </a:ext>
            </a:extLst>
          </p:cNvPr>
          <p:cNvSpPr txBox="1"/>
          <p:nvPr/>
        </p:nvSpPr>
        <p:spPr>
          <a:xfrm>
            <a:off x="761677" y="5868144"/>
            <a:ext cx="1080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/>
              <a:t>22.03.18 – Первая просьба Трампа обложить тарифами китайские товары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E134129-2119-4B6C-859D-66177F252A59}"/>
              </a:ext>
            </a:extLst>
          </p:cNvPr>
          <p:cNvSpPr txBox="1"/>
          <p:nvPr/>
        </p:nvSpPr>
        <p:spPr>
          <a:xfrm>
            <a:off x="4528555" y="7182507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29</a:t>
            </a:r>
            <a:r>
              <a:rPr lang="ru-RU" sz="800" dirty="0"/>
              <a:t>.0</a:t>
            </a:r>
            <a:r>
              <a:rPr lang="en-US" sz="800" dirty="0"/>
              <a:t>6</a:t>
            </a:r>
            <a:r>
              <a:rPr lang="ru-RU" sz="800" dirty="0"/>
              <a:t>.2019 – Си и Трамп объявили о «перемирии»</a:t>
            </a:r>
          </a:p>
        </p:txBody>
      </p: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47214246-0FE1-4B30-9828-98182DBBC9B1}"/>
              </a:ext>
            </a:extLst>
          </p:cNvPr>
          <p:cNvCxnSpPr>
            <a:cxnSpLocks/>
            <a:stCxn id="35" idx="0"/>
          </p:cNvCxnSpPr>
          <p:nvPr/>
        </p:nvCxnSpPr>
        <p:spPr>
          <a:xfrm flipV="1">
            <a:off x="4960603" y="6600391"/>
            <a:ext cx="124581" cy="5821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33B297B3-06E8-4568-AF6F-F31CA5CF0976}"/>
              </a:ext>
            </a:extLst>
          </p:cNvPr>
          <p:cNvSpPr txBox="1"/>
          <p:nvPr/>
        </p:nvSpPr>
        <p:spPr>
          <a:xfrm>
            <a:off x="5553435" y="7091675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/>
              <a:t>С 11.07 по 1.09 -  обвинения в невыполнении условий, новые пошлины</a:t>
            </a:r>
          </a:p>
        </p:txBody>
      </p:sp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8F1A530A-371F-48A3-81E5-6FE38D6EE285}"/>
              </a:ext>
            </a:extLst>
          </p:cNvPr>
          <p:cNvCxnSpPr>
            <a:cxnSpLocks/>
            <a:stCxn id="59" idx="0"/>
          </p:cNvCxnSpPr>
          <p:nvPr/>
        </p:nvCxnSpPr>
        <p:spPr>
          <a:xfrm flipH="1" flipV="1">
            <a:off x="5616635" y="6473842"/>
            <a:ext cx="368848" cy="617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3769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8642" y="0"/>
            <a:ext cx="4536502" cy="899592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1600" b="1" dirty="0">
                <a:solidFill>
                  <a:schemeClr val="bg1"/>
                </a:solidFill>
              </a:rPr>
              <a:t>Global Equities Weekly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A69FDA4-17B8-4C7B-B612-161D5754A64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1197"/>
            <a:ext cx="1646942" cy="104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5FEAAF8-9EC4-4160-A625-E6D220F3F7B2}"/>
              </a:ext>
            </a:extLst>
          </p:cNvPr>
          <p:cNvSpPr txBox="1"/>
          <p:nvPr/>
        </p:nvSpPr>
        <p:spPr>
          <a:xfrm>
            <a:off x="4005064" y="620497"/>
            <a:ext cx="6431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14.10.19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0BEEA2-ED11-41AA-828A-041B1DEEE815}"/>
              </a:ext>
            </a:extLst>
          </p:cNvPr>
          <p:cNvSpPr txBox="1"/>
          <p:nvPr/>
        </p:nvSpPr>
        <p:spPr>
          <a:xfrm>
            <a:off x="184732" y="8640162"/>
            <a:ext cx="6605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/>
              <a:t>Настоящий отчет подготовлен ООО УК «Система Капитал» (далее Компания) (лицензия профессионального участника рынка ценных бумаг на осуществление деятельности по управлению ценными бумагами № 045-13853-001000 выдана Банком России 13.03.2014 г.) только в информационных целях. Ни информация, ни мнения не должны рассматриваться как предложение, рекомендация или оферта на покупку или продажу каких-либо финансовых инструментов. Этот отчет также не является ни инвестиционным, ни налоговым советом, ни консультацией, и он не учитывает особенности инвестиционной стратегии, склонность к риску и финансового положения тех, кто может получить этот отчет. Инвесторам следует самим принимать решения об обоснованности инвестиций в каждый финансовый инструмент или инвестиционных стратегий, упомянутых в данном отчете.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F79BDE-14E5-4DDE-BC65-6B6F83BD26F6}"/>
              </a:ext>
            </a:extLst>
          </p:cNvPr>
          <p:cNvSpPr txBox="1"/>
          <p:nvPr/>
        </p:nvSpPr>
        <p:spPr>
          <a:xfrm>
            <a:off x="364540" y="1211271"/>
            <a:ext cx="2776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</a:rPr>
              <a:t>Макроэкономическая статистика</a:t>
            </a:r>
          </a:p>
        </p:txBody>
      </p:sp>
      <p:sp>
        <p:nvSpPr>
          <p:cNvPr id="9" name="Объект 4">
            <a:extLst>
              <a:ext uri="{FF2B5EF4-FFF2-40B4-BE49-F238E27FC236}">
                <a16:creationId xmlns:a16="http://schemas.microsoft.com/office/drawing/2014/main" id="{C6E7B950-B62C-4BCF-8B01-D5D5816DF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32" y="1597974"/>
            <a:ext cx="6346117" cy="12360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900" dirty="0"/>
              <a:t>На прошедшей неделе было довольно много сюрпризов в макроэкономической статистике. Вопреки ожиданиям снижения промышленного производства в Германии за август зафиксирован рост, хотя за год всё равно получается 4% падение. Во Франции и Великобритании ожидали роста промышленного производства, но оно показало снижение. Из негативного отметим слабые цифры по инфляции в США, это повод задуматься для ФРС. Уже в этот понедельник успел отчитаться Китай по экспорту с импортом и торговому балансу. Падение импорта ускорилось сильнее ожиданий, также хуже оказались данные по экспорту, но не такое сильное падение вновь привело к росту профицита торгового баланса. </a:t>
            </a:r>
          </a:p>
        </p:txBody>
      </p:sp>
      <p:sp>
        <p:nvSpPr>
          <p:cNvPr id="13" name="Объект 4">
            <a:extLst>
              <a:ext uri="{FF2B5EF4-FFF2-40B4-BE49-F238E27FC236}">
                <a16:creationId xmlns:a16="http://schemas.microsoft.com/office/drawing/2014/main" id="{9DAE33C8-25CD-4256-AAC2-DFF18A3C6A38}"/>
              </a:ext>
            </a:extLst>
          </p:cNvPr>
          <p:cNvSpPr txBox="1">
            <a:spLocks/>
          </p:cNvSpPr>
          <p:nvPr/>
        </p:nvSpPr>
        <p:spPr>
          <a:xfrm>
            <a:off x="184732" y="4788024"/>
            <a:ext cx="6346117" cy="101537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900" dirty="0"/>
              <a:t>На этой неделе ожидается большой объём статистики. Китай отчитается по инфляции за сентябрь, а также опубликует самые важные данные: промышленное производство, продажи в ритейле и рост ВВП за 3 квартал. Консенсус ждёт роста ВВП на 6,1%, это нейтральный вариант, укладывающийся в прогноз китайских властей. В США также выйдут данные по продажам в ритейле и промышленному производству, ожидания разнонаправленные, рост первого показателя и падение второго. Из европейской статистики можно отметить данные по инфляции в ЕС и продажи в ритейле Великобритании, сюрпризов не ожидается. В центре внимания на этой неделе будут торговые переговоры США с Китаем и обсуждение новых предложений по </a:t>
            </a:r>
            <a:r>
              <a:rPr lang="ru-RU" sz="900" dirty="0" err="1"/>
              <a:t>Brexit</a:t>
            </a:r>
            <a:r>
              <a:rPr lang="ru-RU" sz="900" dirty="0"/>
              <a:t> между EC и Джонсоном.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A3F062D-D962-493C-8A36-DFE90CFF20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432" y="2771800"/>
            <a:ext cx="4790268" cy="1837578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925E5A7-D918-425C-AE61-B4FDA2DF3B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9432" y="5875410"/>
            <a:ext cx="4790268" cy="2080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5921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92664</TotalTime>
  <Words>1272</Words>
  <Application>Microsoft Office PowerPoint</Application>
  <PresentationFormat>Экран (4:3)</PresentationFormat>
  <Paragraphs>41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Тема Office</vt:lpstr>
      <vt:lpstr>Global Equities Weekly</vt:lpstr>
      <vt:lpstr>Global Equities Weekly</vt:lpstr>
      <vt:lpstr>Global Equities Weekly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Equities Weekly</dc:title>
  <dc:creator>Алиса Мавлатова</dc:creator>
  <cp:lastModifiedBy>Андрей Ушаков</cp:lastModifiedBy>
  <cp:revision>5771</cp:revision>
  <cp:lastPrinted>2018-12-29T09:55:39Z</cp:lastPrinted>
  <dcterms:created xsi:type="dcterms:W3CDTF">2015-08-10T08:47:23Z</dcterms:created>
  <dcterms:modified xsi:type="dcterms:W3CDTF">2019-10-14T10:43:55Z</dcterms:modified>
</cp:coreProperties>
</file>