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65" r:id="rId3"/>
    <p:sldId id="261" r:id="rId4"/>
  </p:sldIdLst>
  <p:sldSz cx="6858000" cy="9144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FA9A37C7-139F-44FF-81EA-0A023AB8A802}">
          <p14:sldIdLst>
            <p14:sldId id="260"/>
            <p14:sldId id="265"/>
            <p14:sldId id="261"/>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8" autoAdjust="0"/>
    <p:restoredTop sz="96374" autoAdjust="0"/>
  </p:normalViewPr>
  <p:slideViewPr>
    <p:cSldViewPr>
      <p:cViewPr varScale="1">
        <p:scale>
          <a:sx n="80" d="100"/>
          <a:sy n="80" d="100"/>
        </p:scale>
        <p:origin x="3144" y="150"/>
      </p:cViewPr>
      <p:guideLst>
        <p:guide orient="horz" pos="2880"/>
        <p:guide pos="2160"/>
      </p:guideLst>
    </p:cSldViewPr>
  </p:slideViewPr>
  <p:outlineViewPr>
    <p:cViewPr>
      <p:scale>
        <a:sx n="33" d="100"/>
        <a:sy n="33" d="100"/>
      </p:scale>
      <p:origin x="0" y="42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142"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00760B9-7C1B-4A30-83CC-A87AA1F56BCA}" type="datetimeFigureOut">
              <a:rPr lang="ru-RU" smtClean="0"/>
              <a:t>19.08.2019</a:t>
            </a:fld>
            <a:endParaRPr lang="ru-RU" dirty="0"/>
          </a:p>
        </p:txBody>
      </p:sp>
      <p:sp>
        <p:nvSpPr>
          <p:cNvPr id="4" name="Образ слайда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D8EC3DCC-5867-4AB5-8388-1BE60B8B4D4D}" type="slidenum">
              <a:rPr lang="ru-RU" smtClean="0"/>
              <a:t>‹#›</a:t>
            </a:fld>
            <a:endParaRPr lang="ru-RU" dirty="0"/>
          </a:p>
        </p:txBody>
      </p:sp>
    </p:spTree>
    <p:extLst>
      <p:ext uri="{BB962C8B-B14F-4D97-AF65-F5344CB8AC3E}">
        <p14:creationId xmlns:p14="http://schemas.microsoft.com/office/powerpoint/2010/main" val="1838975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003425" y="744538"/>
            <a:ext cx="2790825" cy="372268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8EC3DCC-5867-4AB5-8388-1BE60B8B4D4D}" type="slidenum">
              <a:rPr lang="ru-RU" smtClean="0"/>
              <a:t>1</a:t>
            </a:fld>
            <a:endParaRPr lang="ru-RU" dirty="0"/>
          </a:p>
        </p:txBody>
      </p:sp>
    </p:spTree>
    <p:extLst>
      <p:ext uri="{BB962C8B-B14F-4D97-AF65-F5344CB8AC3E}">
        <p14:creationId xmlns:p14="http://schemas.microsoft.com/office/powerpoint/2010/main" val="1633836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003425" y="744538"/>
            <a:ext cx="2790825" cy="372268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8EC3DCC-5867-4AB5-8388-1BE60B8B4D4D}" type="slidenum">
              <a:rPr lang="ru-RU" smtClean="0"/>
              <a:t>2</a:t>
            </a:fld>
            <a:endParaRPr lang="ru-RU" dirty="0"/>
          </a:p>
        </p:txBody>
      </p:sp>
    </p:spTree>
    <p:extLst>
      <p:ext uri="{BB962C8B-B14F-4D97-AF65-F5344CB8AC3E}">
        <p14:creationId xmlns:p14="http://schemas.microsoft.com/office/powerpoint/2010/main" val="1769569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003425" y="744538"/>
            <a:ext cx="2790825" cy="372268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8EC3DCC-5867-4AB5-8388-1BE60B8B4D4D}" type="slidenum">
              <a:rPr lang="ru-RU" smtClean="0"/>
              <a:t>3</a:t>
            </a:fld>
            <a:endParaRPr lang="ru-RU" dirty="0"/>
          </a:p>
        </p:txBody>
      </p:sp>
    </p:spTree>
    <p:extLst>
      <p:ext uri="{BB962C8B-B14F-4D97-AF65-F5344CB8AC3E}">
        <p14:creationId xmlns:p14="http://schemas.microsoft.com/office/powerpoint/2010/main" val="485449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a:t>Образец заголовка</a:t>
            </a:r>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3211548-3DD2-4763-B6AF-08F643B05218}" type="datetimeFigureOut">
              <a:rPr lang="ru-RU" smtClean="0"/>
              <a:t>19.08.2019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747816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3211548-3DD2-4763-B6AF-08F643B05218}" type="datetimeFigureOut">
              <a:rPr lang="ru-RU" smtClean="0"/>
              <a:t>19.08.2019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269041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3211548-3DD2-4763-B6AF-08F643B05218}" type="datetimeFigureOut">
              <a:rPr lang="ru-RU" smtClean="0"/>
              <a:t>19.08.2019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33775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3211548-3DD2-4763-B6AF-08F643B05218}" type="datetimeFigureOut">
              <a:rPr lang="ru-RU" smtClean="0"/>
              <a:t>19.08.2019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1523223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3211548-3DD2-4763-B6AF-08F643B05218}" type="datetimeFigureOut">
              <a:rPr lang="ru-RU" smtClean="0"/>
              <a:t>19.08.2019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349514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3211548-3DD2-4763-B6AF-08F643B05218}" type="datetimeFigureOut">
              <a:rPr lang="ru-RU" smtClean="0"/>
              <a:t>19.08.2019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3920864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3211548-3DD2-4763-B6AF-08F643B05218}" type="datetimeFigureOut">
              <a:rPr lang="ru-RU" smtClean="0"/>
              <a:t>19.08.2019</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2694163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3211548-3DD2-4763-B6AF-08F643B05218}" type="datetimeFigureOut">
              <a:rPr lang="ru-RU" smtClean="0"/>
              <a:t>19.08.2019</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2090313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3211548-3DD2-4763-B6AF-08F643B05218}" type="datetimeFigureOut">
              <a:rPr lang="ru-RU" smtClean="0"/>
              <a:t>19.08.2019</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117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3211548-3DD2-4763-B6AF-08F643B05218}" type="datetimeFigureOut">
              <a:rPr lang="ru-RU" smtClean="0"/>
              <a:t>19.08.2019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3271807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3211548-3DD2-4763-B6AF-08F643B05218}" type="datetimeFigureOut">
              <a:rPr lang="ru-RU" smtClean="0"/>
              <a:t>19.08.2019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274751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3211548-3DD2-4763-B6AF-08F643B05218}" type="datetimeFigureOut">
              <a:rPr lang="ru-RU" smtClean="0"/>
              <a:t>19.08.2019</a:t>
            </a:fld>
            <a:endParaRPr lang="ru-RU" dirty="0"/>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C28339E-D68B-4E8B-9EC4-4C274D5A01AC}" type="slidenum">
              <a:rPr lang="ru-RU" smtClean="0"/>
              <a:t>‹#›</a:t>
            </a:fld>
            <a:endParaRPr lang="ru-RU" dirty="0"/>
          </a:p>
        </p:txBody>
      </p:sp>
    </p:spTree>
    <p:extLst>
      <p:ext uri="{BB962C8B-B14F-4D97-AF65-F5344CB8AC3E}">
        <p14:creationId xmlns:p14="http://schemas.microsoft.com/office/powerpoint/2010/main" val="3247425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88642" y="0"/>
            <a:ext cx="4536502" cy="899592"/>
          </a:xfrm>
          <a:solidFill>
            <a:schemeClr val="accent1">
              <a:lumMod val="50000"/>
            </a:schemeClr>
          </a:solidFill>
        </p:spPr>
        <p:txBody>
          <a:bodyPr>
            <a:normAutofit/>
          </a:bodyPr>
          <a:lstStyle/>
          <a:p>
            <a:pPr algn="l"/>
            <a:r>
              <a:rPr lang="en-US" sz="1600" b="1" dirty="0">
                <a:solidFill>
                  <a:schemeClr val="bg1"/>
                </a:solidFill>
              </a:rPr>
              <a:t>Global Equities Weekly</a:t>
            </a:r>
            <a:endParaRPr lang="ru-RU" sz="1600" b="1" dirty="0">
              <a:solidFill>
                <a:schemeClr val="bg1"/>
              </a:solidFill>
            </a:endParaRPr>
          </a:p>
        </p:txBody>
      </p:sp>
      <p:sp>
        <p:nvSpPr>
          <p:cNvPr id="5" name="Объект 4"/>
          <p:cNvSpPr>
            <a:spLocks noGrp="1"/>
          </p:cNvSpPr>
          <p:nvPr>
            <p:ph idx="1"/>
          </p:nvPr>
        </p:nvSpPr>
        <p:spPr>
          <a:xfrm>
            <a:off x="193277" y="1552960"/>
            <a:ext cx="4536502" cy="3796453"/>
          </a:xfrm>
        </p:spPr>
        <p:txBody>
          <a:bodyPr>
            <a:normAutofit/>
          </a:bodyPr>
          <a:lstStyle/>
          <a:p>
            <a:pPr marL="180000" lvl="0" indent="-180000" algn="just">
              <a:spcAft>
                <a:spcPts val="600"/>
              </a:spcAft>
              <a:buFont typeface="Wingdings" panose="05000000000000000000" pitchFamily="2" charset="2"/>
              <a:buChar char="§"/>
            </a:pPr>
            <a:r>
              <a:rPr lang="ru-RU" sz="900" b="1" dirty="0"/>
              <a:t>Инверсия кривой доходности казначейских облигаций в США напугала инвесторов на рынке акций. </a:t>
            </a:r>
            <a:r>
              <a:rPr lang="ru-RU" sz="900" dirty="0"/>
              <a:t>Рынок бурно отреагировал на это событие, вспомнив про сухую статистику о последствиях аналогичных явлений в прошлом, но абсолютно проигнорировав различия в причинах этих случаев. В итоге </a:t>
            </a:r>
            <a:r>
              <a:rPr lang="en-US" sz="900" dirty="0"/>
              <a:t>S&amp;P </a:t>
            </a:r>
            <a:r>
              <a:rPr lang="ru-RU" sz="900" dirty="0"/>
              <a:t>потерял 1%, а на развивающихся рынках наблюдались масштабные распродажи.    </a:t>
            </a:r>
          </a:p>
          <a:p>
            <a:pPr marL="180000" lvl="0" indent="-180000" algn="just">
              <a:spcAft>
                <a:spcPts val="600"/>
              </a:spcAft>
              <a:buFont typeface="Wingdings" panose="05000000000000000000" pitchFamily="2" charset="2"/>
              <a:buChar char="§"/>
            </a:pPr>
            <a:r>
              <a:rPr lang="ru-RU" sz="900" b="1" dirty="0"/>
              <a:t>Российский рынок следует за общемировыми тенденциями. </a:t>
            </a:r>
            <a:r>
              <a:rPr lang="ru-RU" sz="900" dirty="0"/>
              <a:t>Несмотря на поддержку со стороны рублевых цен на нефть, российский рынок последовал за глобальными индексами. Кроме того, появились риски новых санкций со стороны США, связанные с поддержкой текущей власти в Венесуэле. Также продолжается сезон отчетностей: на прошлой неделе позитивно отчитались </a:t>
            </a:r>
            <a:r>
              <a:rPr lang="en-US" sz="900" dirty="0"/>
              <a:t>X5</a:t>
            </a:r>
            <a:r>
              <a:rPr lang="ru-RU" sz="900" dirty="0"/>
              <a:t>, ТМК и ОГК-2, благодаря чему вышеупомянутые бумаги существенно превзошли индекс по доходности. Помимо этого, неплохие результаты за 2К19 продемонстрировал </a:t>
            </a:r>
            <a:r>
              <a:rPr lang="ru-RU" sz="900" dirty="0" err="1"/>
              <a:t>ИнтерРао</a:t>
            </a:r>
            <a:r>
              <a:rPr lang="ru-RU" sz="900" dirty="0"/>
              <a:t>, однако после уже произошедшего роста в акциях компании эти новости не вызвали ажиотажного спроса.</a:t>
            </a:r>
          </a:p>
          <a:p>
            <a:pPr marL="180000" lvl="0" indent="-180000" algn="just">
              <a:spcAft>
                <a:spcPts val="600"/>
              </a:spcAft>
              <a:buFont typeface="Wingdings" panose="05000000000000000000" pitchFamily="2" charset="2"/>
              <a:buChar char="§"/>
            </a:pPr>
            <a:r>
              <a:rPr lang="ru-RU" sz="900" b="1" dirty="0"/>
              <a:t>Нефть движется в боковике. </a:t>
            </a:r>
            <a:r>
              <a:rPr lang="ru-RU" sz="900" dirty="0"/>
              <a:t>Негативные макроэкономические настроения инвесторов на фоне эскалации торговых войн были компенсированы сильным ежемесячным отчетом от ОПЕК. Картель снизил добычу в июле на 246 тыс. бар. в сутки до 29</a:t>
            </a:r>
            <a:r>
              <a:rPr lang="en-US" sz="900" dirty="0"/>
              <a:t>,</a:t>
            </a:r>
            <a:r>
              <a:rPr lang="ru-RU" sz="900" dirty="0"/>
              <a:t>6 млн бар. в сутки, по большей части благодаря очередному вкладу Саудовской Аравии и сокращению поставок из Ирана под продолжающимся влиянием американских санкций. Небольшой негатив добавила еженедельная статистика в США: запасы нефти в стране выросли на </a:t>
            </a:r>
            <a:r>
              <a:rPr lang="en-US" sz="900" dirty="0"/>
              <a:t>1</a:t>
            </a:r>
            <a:r>
              <a:rPr lang="ru-RU" sz="900" dirty="0"/>
              <a:t>,</a:t>
            </a:r>
            <a:r>
              <a:rPr lang="en-US" sz="900" dirty="0"/>
              <a:t>6</a:t>
            </a:r>
            <a:r>
              <a:rPr lang="ru-RU" sz="900" dirty="0"/>
              <a:t> млн бар. (ожидали снижение на 2,2 млн бар.), добыча не изменилась и составила 12</a:t>
            </a:r>
            <a:r>
              <a:rPr lang="en-US" sz="900" dirty="0"/>
              <a:t>,</a:t>
            </a:r>
            <a:r>
              <a:rPr lang="ru-RU" sz="900" dirty="0"/>
              <a:t>3 млн бар., а количество вышек выросло на 6 до 770 единиц. Отметим также отчет по бурению от Минэнерго США: организация ждет рост сланцевой добычи в стране на 85 тыс. бар. в сутки в августе. </a:t>
            </a:r>
          </a:p>
        </p:txBody>
      </p:sp>
      <p:sp>
        <p:nvSpPr>
          <p:cNvPr id="6"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pic>
        <p:nvPicPr>
          <p:cNvPr id="10" name="Рисунок 9">
            <a:extLst>
              <a:ext uri="{FF2B5EF4-FFF2-40B4-BE49-F238E27FC236}">
                <a16:creationId xmlns:a16="http://schemas.microsoft.com/office/drawing/2014/main" id="{DA69FDA4-17B8-4C7B-B612-161D5754A64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2416" y="0"/>
            <a:ext cx="1646942" cy="1042411"/>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 xmlns:w="http://schemas.openxmlformats.org/wordprocessingml/2006/main" xmlns:w10="urn:schemas-microsoft-com:office:word" xmlns:v="urn:schemas-microsoft-com:vml" xmlns:o="urn:schemas-microsoft-com:office:office"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 xmlns:w="http://schemas.openxmlformats.org/wordprocessingml/2006/main" xmlns:w10="urn:schemas-microsoft-com:office:word" xmlns:v="urn:schemas-microsoft-com:vml" xmlns:o="urn:schemas-microsoft-com:office:office" xmlns:lc="http://schemas.openxmlformats.org/drawingml/2006/lockedCanvas" w="9525">
                <a:solidFill>
                  <a:srgbClr val="000000"/>
                </a:solidFill>
                <a:miter lim="800000"/>
                <a:headEnd/>
                <a:tailEnd/>
              </a14:hiddenLine>
            </a:ext>
          </a:extLst>
        </p:spPr>
      </p:pic>
      <p:sp>
        <p:nvSpPr>
          <p:cNvPr id="3" name="TextBox 2">
            <a:extLst>
              <a:ext uri="{FF2B5EF4-FFF2-40B4-BE49-F238E27FC236}">
                <a16:creationId xmlns:a16="http://schemas.microsoft.com/office/drawing/2014/main" id="{F5FEAAF8-9EC4-4160-A625-E6D220F3F7B2}"/>
              </a:ext>
            </a:extLst>
          </p:cNvPr>
          <p:cNvSpPr txBox="1"/>
          <p:nvPr/>
        </p:nvSpPr>
        <p:spPr>
          <a:xfrm>
            <a:off x="4005064" y="620497"/>
            <a:ext cx="643125" cy="246221"/>
          </a:xfrm>
          <a:prstGeom prst="rect">
            <a:avLst/>
          </a:prstGeom>
          <a:noFill/>
        </p:spPr>
        <p:txBody>
          <a:bodyPr wrap="none" rtlCol="0">
            <a:spAutoFit/>
          </a:bodyPr>
          <a:lstStyle/>
          <a:p>
            <a:r>
              <a:rPr lang="en-US" sz="1000" dirty="0">
                <a:solidFill>
                  <a:schemeClr val="bg1"/>
                </a:solidFill>
              </a:rPr>
              <a:t>19.0</a:t>
            </a:r>
            <a:r>
              <a:rPr lang="ru-RU" sz="1000" dirty="0">
                <a:solidFill>
                  <a:schemeClr val="bg1"/>
                </a:solidFill>
              </a:rPr>
              <a:t>8</a:t>
            </a:r>
            <a:r>
              <a:rPr lang="en-US" sz="1000" dirty="0">
                <a:solidFill>
                  <a:schemeClr val="bg1"/>
                </a:solidFill>
              </a:rPr>
              <a:t>.19</a:t>
            </a:r>
            <a:endParaRPr lang="ru-RU" sz="1000" dirty="0">
              <a:solidFill>
                <a:schemeClr val="bg1"/>
              </a:solidFill>
            </a:endParaRPr>
          </a:p>
        </p:txBody>
      </p:sp>
      <p:sp>
        <p:nvSpPr>
          <p:cNvPr id="8" name="TextBox 7">
            <a:extLst>
              <a:ext uri="{FF2B5EF4-FFF2-40B4-BE49-F238E27FC236}">
                <a16:creationId xmlns:a16="http://schemas.microsoft.com/office/drawing/2014/main" id="{DE0BEEA2-ED11-41AA-828A-041B1DEEE815}"/>
              </a:ext>
            </a:extLst>
          </p:cNvPr>
          <p:cNvSpPr txBox="1"/>
          <p:nvPr/>
        </p:nvSpPr>
        <p:spPr>
          <a:xfrm>
            <a:off x="184732" y="8640162"/>
            <a:ext cx="6605915" cy="400110"/>
          </a:xfrm>
          <a:prstGeom prst="rect">
            <a:avLst/>
          </a:prstGeom>
          <a:noFill/>
        </p:spPr>
        <p:txBody>
          <a:bodyPr wrap="square" rtlCol="0">
            <a:spAutoFit/>
          </a:bodyPr>
          <a:lstStyle/>
          <a:p>
            <a:r>
              <a:rPr lang="ru-RU" sz="500" dirty="0"/>
              <a:t>Настоящий отчет подготовлен ООО УК «Система Капитал» (далее Компания) (лицензия профессионального участника рынка ценных бумаг на осуществление деятельности по управлению ценными бумагами № 045-13853-001000 выдана Банком России 13.03.2014 г.) только в информационных целях. Ни информация, ни мнения не должны рассматриваться как предложение, рекомендация или оферта на покупку или продажу каких-либо финансовых инструментов. Этот отчет также не является ни инвестиционным, ни налоговым советом, ни консультацией, и он не учитывает особенности инвестиционной стратегии, склонность к риску и финансового положения тех, кто может получить этот отчет. Инвесторам следует самим принимать решения об обоснованности инвестиций в каждый финансовый инструмент или инвестиционных стратегий, упомянутых в данном отчете.</a:t>
            </a:r>
          </a:p>
        </p:txBody>
      </p:sp>
      <p:sp>
        <p:nvSpPr>
          <p:cNvPr id="7" name="TextBox 6">
            <a:extLst>
              <a:ext uri="{FF2B5EF4-FFF2-40B4-BE49-F238E27FC236}">
                <a16:creationId xmlns:a16="http://schemas.microsoft.com/office/drawing/2014/main" id="{7FF79BDE-14E5-4DDE-BC65-6B6F83BD26F6}"/>
              </a:ext>
            </a:extLst>
          </p:cNvPr>
          <p:cNvSpPr txBox="1"/>
          <p:nvPr/>
        </p:nvSpPr>
        <p:spPr>
          <a:xfrm>
            <a:off x="364540" y="1211271"/>
            <a:ext cx="2488396" cy="307777"/>
          </a:xfrm>
          <a:prstGeom prst="rect">
            <a:avLst/>
          </a:prstGeom>
          <a:noFill/>
        </p:spPr>
        <p:txBody>
          <a:bodyPr wrap="square" rtlCol="0">
            <a:spAutoFit/>
          </a:bodyPr>
          <a:lstStyle/>
          <a:p>
            <a:r>
              <a:rPr lang="ru-RU" sz="1400" dirty="0">
                <a:solidFill>
                  <a:srgbClr val="002060"/>
                </a:solidFill>
              </a:rPr>
              <a:t>Еженедельный обзор рынков</a:t>
            </a:r>
          </a:p>
        </p:txBody>
      </p:sp>
      <p:sp>
        <p:nvSpPr>
          <p:cNvPr id="9" name="TextBox 8">
            <a:extLst>
              <a:ext uri="{FF2B5EF4-FFF2-40B4-BE49-F238E27FC236}">
                <a16:creationId xmlns:a16="http://schemas.microsoft.com/office/drawing/2014/main" id="{6BC521EE-94D4-4EE0-BAE8-326F45F7497D}"/>
              </a:ext>
            </a:extLst>
          </p:cNvPr>
          <p:cNvSpPr txBox="1"/>
          <p:nvPr/>
        </p:nvSpPr>
        <p:spPr>
          <a:xfrm>
            <a:off x="4809876" y="1677050"/>
            <a:ext cx="1812304" cy="1538883"/>
          </a:xfrm>
          <a:prstGeom prst="rect">
            <a:avLst/>
          </a:prstGeom>
          <a:noFill/>
          <a:ln w="19050">
            <a:noFill/>
          </a:ln>
        </p:spPr>
        <p:txBody>
          <a:bodyPr wrap="square" rtlCol="0">
            <a:spAutoFit/>
          </a:bodyPr>
          <a:lstStyle/>
          <a:p>
            <a:r>
              <a:rPr lang="ru-RU" sz="900" b="1" dirty="0"/>
              <a:t>Емельянов Никита</a:t>
            </a:r>
          </a:p>
          <a:p>
            <a:r>
              <a:rPr lang="en-US" sz="700" dirty="0"/>
              <a:t>nemelyanov@sistema-capital.com</a:t>
            </a:r>
          </a:p>
          <a:p>
            <a:r>
              <a:rPr lang="en-US" sz="700" dirty="0"/>
              <a:t>      Investable Universe</a:t>
            </a:r>
          </a:p>
          <a:p>
            <a:endParaRPr lang="en-US" sz="700" dirty="0"/>
          </a:p>
          <a:p>
            <a:r>
              <a:rPr lang="ru-RU" sz="900" b="1" dirty="0"/>
              <a:t>Ушаков Андрей</a:t>
            </a:r>
          </a:p>
          <a:p>
            <a:r>
              <a:rPr lang="en-US" sz="700" dirty="0"/>
              <a:t>aushakov@sistema-capital.com</a:t>
            </a:r>
          </a:p>
          <a:p>
            <a:r>
              <a:rPr lang="en-US" sz="700" dirty="0"/>
              <a:t>      Russian Biotech Channel</a:t>
            </a:r>
          </a:p>
          <a:p>
            <a:endParaRPr lang="en-US" sz="700" dirty="0"/>
          </a:p>
          <a:p>
            <a:r>
              <a:rPr lang="ru-RU" sz="900" b="1" dirty="0"/>
              <a:t>Асатуров Константин</a:t>
            </a:r>
          </a:p>
          <a:p>
            <a:r>
              <a:rPr lang="en-US" sz="700" dirty="0"/>
              <a:t>kasaturov@sistema-capital.com</a:t>
            </a:r>
          </a:p>
          <a:p>
            <a:r>
              <a:rPr lang="en-US" sz="700" dirty="0"/>
              <a:t>      </a:t>
            </a:r>
            <a:r>
              <a:rPr lang="ru-RU" sz="700" dirty="0"/>
              <a:t>Сырьевые рынки</a:t>
            </a:r>
            <a:endParaRPr lang="en-US" sz="700" dirty="0"/>
          </a:p>
          <a:p>
            <a:endParaRPr lang="ru-RU" sz="900" dirty="0"/>
          </a:p>
        </p:txBody>
      </p:sp>
      <p:cxnSp>
        <p:nvCxnSpPr>
          <p:cNvPr id="12" name="Прямая соединительная линия 11">
            <a:extLst>
              <a:ext uri="{FF2B5EF4-FFF2-40B4-BE49-F238E27FC236}">
                <a16:creationId xmlns:a16="http://schemas.microsoft.com/office/drawing/2014/main" id="{B7C1AC19-3C56-4DB5-92F5-B50516EC1355}"/>
              </a:ext>
            </a:extLst>
          </p:cNvPr>
          <p:cNvCxnSpPr>
            <a:cxnSpLocks/>
          </p:cNvCxnSpPr>
          <p:nvPr/>
        </p:nvCxnSpPr>
        <p:spPr>
          <a:xfrm>
            <a:off x="4906713" y="1677050"/>
            <a:ext cx="1618631"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a:extLst>
              <a:ext uri="{FF2B5EF4-FFF2-40B4-BE49-F238E27FC236}">
                <a16:creationId xmlns:a16="http://schemas.microsoft.com/office/drawing/2014/main" id="{CC15F695-5C8A-4238-8ABF-74471C1B47DA}"/>
              </a:ext>
            </a:extLst>
          </p:cNvPr>
          <p:cNvCxnSpPr>
            <a:cxnSpLocks/>
          </p:cNvCxnSpPr>
          <p:nvPr/>
        </p:nvCxnSpPr>
        <p:spPr>
          <a:xfrm>
            <a:off x="4940323" y="3059832"/>
            <a:ext cx="1627285"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a:extLst>
              <a:ext uri="{FF2B5EF4-FFF2-40B4-BE49-F238E27FC236}">
                <a16:creationId xmlns:a16="http://schemas.microsoft.com/office/drawing/2014/main" id="{1CBE9DD3-CD44-4D57-A345-3E4382D70A11}"/>
              </a:ext>
            </a:extLst>
          </p:cNvPr>
          <p:cNvCxnSpPr>
            <a:cxnSpLocks/>
          </p:cNvCxnSpPr>
          <p:nvPr/>
        </p:nvCxnSpPr>
        <p:spPr>
          <a:xfrm>
            <a:off x="454189" y="5580112"/>
            <a:ext cx="4194000"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877685F-1208-4D25-9FA7-458E8CDECD87}"/>
              </a:ext>
            </a:extLst>
          </p:cNvPr>
          <p:cNvSpPr txBox="1"/>
          <p:nvPr/>
        </p:nvSpPr>
        <p:spPr>
          <a:xfrm>
            <a:off x="364540" y="5652700"/>
            <a:ext cx="2488396" cy="215444"/>
          </a:xfrm>
          <a:prstGeom prst="rect">
            <a:avLst/>
          </a:prstGeom>
          <a:noFill/>
        </p:spPr>
        <p:txBody>
          <a:bodyPr wrap="square" rtlCol="0">
            <a:spAutoFit/>
          </a:bodyPr>
          <a:lstStyle/>
          <a:p>
            <a:r>
              <a:rPr lang="ru-RU" sz="800" b="1" dirty="0"/>
              <a:t>Рисунок 1. Индекс </a:t>
            </a:r>
            <a:r>
              <a:rPr lang="en-US" sz="800" b="1" dirty="0"/>
              <a:t>S&amp;P 500 </a:t>
            </a:r>
            <a:endParaRPr lang="ru-RU" sz="800" b="1" dirty="0"/>
          </a:p>
        </p:txBody>
      </p:sp>
      <p:cxnSp>
        <p:nvCxnSpPr>
          <p:cNvPr id="20" name="Прямая соединительная линия 19">
            <a:extLst>
              <a:ext uri="{FF2B5EF4-FFF2-40B4-BE49-F238E27FC236}">
                <a16:creationId xmlns:a16="http://schemas.microsoft.com/office/drawing/2014/main" id="{B1211565-4C85-4BC9-8A01-5DC3F8ABAE56}"/>
              </a:ext>
            </a:extLst>
          </p:cNvPr>
          <p:cNvCxnSpPr>
            <a:cxnSpLocks/>
          </p:cNvCxnSpPr>
          <p:nvPr/>
        </p:nvCxnSpPr>
        <p:spPr>
          <a:xfrm>
            <a:off x="454188" y="8336874"/>
            <a:ext cx="419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pic>
        <p:nvPicPr>
          <p:cNvPr id="11" name="Рисунок 10">
            <a:extLst>
              <a:ext uri="{FF2B5EF4-FFF2-40B4-BE49-F238E27FC236}">
                <a16:creationId xmlns:a16="http://schemas.microsoft.com/office/drawing/2014/main" id="{F4088C4F-AA75-4B3C-AD4C-84C442ED06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06713" y="2426388"/>
            <a:ext cx="106462" cy="106462"/>
          </a:xfrm>
          <a:prstGeom prst="rect">
            <a:avLst/>
          </a:prstGeom>
        </p:spPr>
      </p:pic>
      <p:pic>
        <p:nvPicPr>
          <p:cNvPr id="18" name="Рисунок 17">
            <a:extLst>
              <a:ext uri="{FF2B5EF4-FFF2-40B4-BE49-F238E27FC236}">
                <a16:creationId xmlns:a16="http://schemas.microsoft.com/office/drawing/2014/main" id="{A3CCB87B-367E-4796-8C0A-8DCFB5DF70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06713" y="1965361"/>
            <a:ext cx="106462" cy="106462"/>
          </a:xfrm>
          <a:prstGeom prst="rect">
            <a:avLst/>
          </a:prstGeom>
        </p:spPr>
      </p:pic>
      <p:pic>
        <p:nvPicPr>
          <p:cNvPr id="21" name="Рисунок 20">
            <a:extLst>
              <a:ext uri="{FF2B5EF4-FFF2-40B4-BE49-F238E27FC236}">
                <a16:creationId xmlns:a16="http://schemas.microsoft.com/office/drawing/2014/main" id="{F458E990-6F71-4389-B19D-FCCA06CA7A5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06713" y="2886047"/>
            <a:ext cx="106462" cy="106462"/>
          </a:xfrm>
          <a:prstGeom prst="rect">
            <a:avLst/>
          </a:prstGeom>
        </p:spPr>
      </p:pic>
      <p:pic>
        <p:nvPicPr>
          <p:cNvPr id="16" name="Рисунок 15"/>
          <p:cNvPicPr>
            <a:picLocks noChangeAspect="1"/>
          </p:cNvPicPr>
          <p:nvPr/>
        </p:nvPicPr>
        <p:blipFill>
          <a:blip r:embed="rId5"/>
          <a:stretch>
            <a:fillRect/>
          </a:stretch>
        </p:blipFill>
        <p:spPr>
          <a:xfrm>
            <a:off x="4722511" y="3745815"/>
            <a:ext cx="1899669" cy="841480"/>
          </a:xfrm>
          <a:prstGeom prst="rect">
            <a:avLst/>
          </a:prstGeom>
        </p:spPr>
      </p:pic>
      <p:pic>
        <p:nvPicPr>
          <p:cNvPr id="17" name="Рисунок 16"/>
          <p:cNvPicPr>
            <a:picLocks noChangeAspect="1"/>
          </p:cNvPicPr>
          <p:nvPr/>
        </p:nvPicPr>
        <p:blipFill>
          <a:blip r:embed="rId6"/>
          <a:stretch>
            <a:fillRect/>
          </a:stretch>
        </p:blipFill>
        <p:spPr>
          <a:xfrm>
            <a:off x="692696" y="5883400"/>
            <a:ext cx="3710133" cy="2439169"/>
          </a:xfrm>
          <a:prstGeom prst="rect">
            <a:avLst/>
          </a:prstGeom>
        </p:spPr>
      </p:pic>
    </p:spTree>
    <p:extLst>
      <p:ext uri="{BB962C8B-B14F-4D97-AF65-F5344CB8AC3E}">
        <p14:creationId xmlns:p14="http://schemas.microsoft.com/office/powerpoint/2010/main" val="530604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88642" y="0"/>
            <a:ext cx="4536502" cy="899592"/>
          </a:xfrm>
          <a:solidFill>
            <a:schemeClr val="accent1">
              <a:lumMod val="50000"/>
            </a:schemeClr>
          </a:solidFill>
        </p:spPr>
        <p:txBody>
          <a:bodyPr>
            <a:normAutofit/>
          </a:bodyPr>
          <a:lstStyle/>
          <a:p>
            <a:pPr algn="l"/>
            <a:r>
              <a:rPr lang="en-US" sz="1600" b="1" dirty="0">
                <a:solidFill>
                  <a:schemeClr val="bg1"/>
                </a:solidFill>
              </a:rPr>
              <a:t>Global Equities Weekly</a:t>
            </a:r>
            <a:endParaRPr lang="ru-RU" sz="1600" b="1" dirty="0">
              <a:solidFill>
                <a:schemeClr val="bg1"/>
              </a:solidFill>
            </a:endParaRPr>
          </a:p>
        </p:txBody>
      </p:sp>
      <p:sp>
        <p:nvSpPr>
          <p:cNvPr id="5" name="Объект 4"/>
          <p:cNvSpPr>
            <a:spLocks noGrp="1"/>
          </p:cNvSpPr>
          <p:nvPr>
            <p:ph idx="1"/>
          </p:nvPr>
        </p:nvSpPr>
        <p:spPr>
          <a:xfrm>
            <a:off x="226864" y="1376720"/>
            <a:ext cx="6370488" cy="3771344"/>
          </a:xfrm>
        </p:spPr>
        <p:txBody>
          <a:bodyPr>
            <a:noAutofit/>
          </a:bodyPr>
          <a:lstStyle/>
          <a:p>
            <a:pPr marL="0" indent="0" algn="just">
              <a:spcBef>
                <a:spcPts val="600"/>
              </a:spcBef>
              <a:buNone/>
            </a:pPr>
            <a:r>
              <a:rPr lang="ru-RU" sz="900" dirty="0">
                <a:latin typeface="Calibri" panose="020F0502020204030204" pitchFamily="34" charset="0"/>
                <a:cs typeface="Times New Roman" panose="02020603050405020304" pitchFamily="18" charset="0"/>
              </a:rPr>
              <a:t>На прошлой неделе инверсия кривой доходностей казначейских облигаций США вновь ворвалась в заголовки деловых СМИ, которые успели навести панику среди инвесторов по всему миру. Однако мы опишем почему ее не стоит боятся.</a:t>
            </a:r>
          </a:p>
          <a:p>
            <a:pPr marL="0" indent="0" algn="just">
              <a:spcBef>
                <a:spcPts val="600"/>
              </a:spcBef>
              <a:buNone/>
            </a:pPr>
            <a:r>
              <a:rPr lang="ru-RU" sz="900" dirty="0">
                <a:latin typeface="Calibri" panose="020F0502020204030204" pitchFamily="34" charset="0"/>
                <a:cs typeface="Times New Roman" panose="02020603050405020304" pitchFamily="18" charset="0"/>
              </a:rPr>
              <a:t>Инверсия кривой вызвана в первую очередь двумя факторами, первый из которых – ожидание понижения процентных ставок в США. Дальний конец кривой отражает ожидания относительно уровня будущих процентных ставок, а ближний – фактически текущие процентные ставки. Также на форму кривой оказывает влияние ожидаемая скорость понижения ставок. Если участники торгов считают, что ставки будут понижать резко, то инверсия может наблюдаться на всей длине кривой (мы не берем очень дальний конец в 20+ лет). Сейчас мы наблюдаем как раз такой случай. При этом обычно снижение процентных ставок является попыткой избежать кризиса и применяется тогда, когда рецессия маячит на горизонте. Отсюда и зависимость между инверсией и рецессией. Сейчас же ситуация другая, и ФРС понижает ставки не из-за рецессии, а как ответ на то, что происходит в мире (торговые войны, низкие ставки в Европе), ну и частично как компромисс с рынком и Трампом.</a:t>
            </a:r>
          </a:p>
          <a:p>
            <a:pPr marL="0" indent="0" algn="just">
              <a:spcBef>
                <a:spcPts val="600"/>
              </a:spcBef>
              <a:buNone/>
            </a:pPr>
            <a:r>
              <a:rPr lang="ru-RU" sz="900" dirty="0">
                <a:latin typeface="Calibri" panose="020F0502020204030204" pitchFamily="34" charset="0"/>
                <a:cs typeface="Times New Roman" panose="02020603050405020304" pitchFamily="18" charset="0"/>
              </a:rPr>
              <a:t>Второй важный фактор, оказывающий большое влияние на форму кривой – рекордно низкие ставки в Европе. Спрэд между 10-летними облигациями США и Германии уже очень долго держится выше 2%. Это очень большая премия за валютный риск пары EUR/USD и она должна быть меньше. Спрэд будет сокращаться со временем, но при отрицательных процентных ставках в Европе трудно представить существенный рост доходностей по немецким гособлигациям. Так что сокращаться он будет за счет падения доходностей в США.</a:t>
            </a:r>
          </a:p>
          <a:p>
            <a:pPr marL="0" indent="0" algn="just">
              <a:spcBef>
                <a:spcPts val="600"/>
              </a:spcBef>
              <a:buNone/>
            </a:pPr>
            <a:r>
              <a:rPr lang="ru-RU" sz="900" dirty="0">
                <a:latin typeface="Calibri" panose="020F0502020204030204" pitchFamily="34" charset="0"/>
                <a:cs typeface="Times New Roman" panose="02020603050405020304" pitchFamily="18" charset="0"/>
              </a:rPr>
              <a:t>Заметим, что ряд текущих и бывших членов ФРС разделяют наше мнение. Так, на прошлой неделе двое ее бывших главы заявили, что неправильно делать выводы о рецессии по инверсии кривой. И если Джанет </a:t>
            </a:r>
            <a:r>
              <a:rPr lang="ru-RU" sz="900" dirty="0" err="1">
                <a:latin typeface="Calibri" panose="020F0502020204030204" pitchFamily="34" charset="0"/>
                <a:cs typeface="Times New Roman" panose="02020603050405020304" pitchFamily="18" charset="0"/>
              </a:rPr>
              <a:t>Йеллен</a:t>
            </a:r>
            <a:r>
              <a:rPr lang="ru-RU" sz="900" dirty="0">
                <a:latin typeface="Calibri" panose="020F0502020204030204" pitchFamily="34" charset="0"/>
                <a:cs typeface="Times New Roman" panose="02020603050405020304" pitchFamily="18" charset="0"/>
              </a:rPr>
              <a:t> просто сказала, что на форму кривой влияет много разных факторов, то Алан </a:t>
            </a:r>
            <a:r>
              <a:rPr lang="ru-RU" sz="900" dirty="0" err="1">
                <a:latin typeface="Calibri" panose="020F0502020204030204" pitchFamily="34" charset="0"/>
                <a:cs typeface="Times New Roman" panose="02020603050405020304" pitchFamily="18" charset="0"/>
              </a:rPr>
              <a:t>Гринспен</a:t>
            </a:r>
            <a:r>
              <a:rPr lang="ru-RU" sz="900" dirty="0">
                <a:latin typeface="Calibri" panose="020F0502020204030204" pitchFamily="34" charset="0"/>
                <a:cs typeface="Times New Roman" panose="02020603050405020304" pitchFamily="18" charset="0"/>
              </a:rPr>
              <a:t> прямо заявил, что инверсия образовалась из-за очень низких ставок в Европе и, как следствие, арбитража между американскими и немецкими государственными облигациями. Отметим также, что ранее в этом году ещё один бывший глава ФРС Бен Бернанке говорил, что в этот раз инверсия вызвана другими факторами. Ну и самое важное, что текущий глава ФРС Джером Пауэлл тоже не считает, что экономика близка к рецессии.</a:t>
            </a:r>
          </a:p>
          <a:p>
            <a:pPr marL="0" indent="0" algn="just">
              <a:spcBef>
                <a:spcPts val="600"/>
              </a:spcBef>
              <a:buNone/>
            </a:pPr>
            <a:r>
              <a:rPr lang="ru-RU" sz="900" dirty="0">
                <a:latin typeface="Calibri" panose="020F0502020204030204" pitchFamily="34" charset="0"/>
                <a:cs typeface="Times New Roman" panose="02020603050405020304" pitchFamily="18" charset="0"/>
              </a:rPr>
              <a:t>Мы рекомендуем пользоваться текущей ситуацией и скупать интересные истории на этом падении рынка. В этом свете очень показательна статья в </a:t>
            </a:r>
            <a:r>
              <a:rPr lang="en-US" sz="900" dirty="0">
                <a:latin typeface="Calibri" panose="020F0502020204030204" pitchFamily="34" charset="0"/>
                <a:cs typeface="Times New Roman" panose="02020603050405020304" pitchFamily="18" charset="0"/>
              </a:rPr>
              <a:t>Bloomberg</a:t>
            </a:r>
            <a:r>
              <a:rPr lang="ru-RU" sz="900" dirty="0">
                <a:latin typeface="Calibri" panose="020F0502020204030204" pitchFamily="34" charset="0"/>
                <a:cs typeface="Times New Roman" panose="02020603050405020304" pitchFamily="18" charset="0"/>
              </a:rPr>
              <a:t> про управляющих активами, которая также вышла на прошлой неделе. Журналисты обзвонили некоторых известных портфельных управляющих и спросили, что они делают сейчас, когда рынок падает. Очень многие ответили, что покупают подешевевшие активы.</a:t>
            </a:r>
          </a:p>
        </p:txBody>
      </p:sp>
      <p:sp>
        <p:nvSpPr>
          <p:cNvPr id="6"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pic>
        <p:nvPicPr>
          <p:cNvPr id="10" name="Рисунок 9">
            <a:extLst>
              <a:ext uri="{FF2B5EF4-FFF2-40B4-BE49-F238E27FC236}">
                <a16:creationId xmlns:a16="http://schemas.microsoft.com/office/drawing/2014/main" id="{DA69FDA4-17B8-4C7B-B612-161D5754A64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13176" y="1197"/>
            <a:ext cx="1646942" cy="1042411"/>
          </a:xfrm>
          <a:prstGeom prst="rect">
            <a:avLst/>
          </a:prstGeom>
          <a:noFill/>
          <a:ln>
            <a:noFill/>
          </a:ln>
          <a:extLst>
            <a:ext uri="{909E8E84-426E-40dd-AFC4-6F175D3DCCD1}">
              <a14:hiddenFill xmlns:lc="http://schemas.openxmlformats.org/drawingml/2006/lockedCanvas" xmlns:o="urn:schemas-microsoft-com:office:office" xmlns:v="urn:schemas-microsoft-com:vml" xmlns:w10="urn:schemas-microsoft-com:office:word" xmlns:w="http://schemas.openxmlformats.org/wordprocessingml/2006/main" xmlns=""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 uri="{91240B29-F687-4f45-9708-019B960494DF}">
              <a14:hiddenLine xmlns:lc="http://schemas.openxmlformats.org/drawingml/2006/lockedCanvas" xmlns:o="urn:schemas-microsoft-com:office:office" xmlns:v="urn:schemas-microsoft-com:vml" xmlns:w10="urn:schemas-microsoft-com:office:word" xmlns:w="http://schemas.openxmlformats.org/wordprocessingml/2006/main" xmlns=""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solidFill>
                  <a:srgbClr val="000000"/>
                </a:solidFill>
                <a:miter lim="800000"/>
                <a:headEnd/>
                <a:tailEnd/>
              </a14:hiddenLine>
            </a:ext>
          </a:extLst>
        </p:spPr>
      </p:pic>
      <p:sp>
        <p:nvSpPr>
          <p:cNvPr id="3" name="TextBox 2">
            <a:extLst>
              <a:ext uri="{FF2B5EF4-FFF2-40B4-BE49-F238E27FC236}">
                <a16:creationId xmlns:a16="http://schemas.microsoft.com/office/drawing/2014/main" id="{F5FEAAF8-9EC4-4160-A625-E6D220F3F7B2}"/>
              </a:ext>
            </a:extLst>
          </p:cNvPr>
          <p:cNvSpPr txBox="1"/>
          <p:nvPr/>
        </p:nvSpPr>
        <p:spPr>
          <a:xfrm>
            <a:off x="4005064" y="620497"/>
            <a:ext cx="643125" cy="246221"/>
          </a:xfrm>
          <a:prstGeom prst="rect">
            <a:avLst/>
          </a:prstGeom>
          <a:noFill/>
        </p:spPr>
        <p:txBody>
          <a:bodyPr wrap="none" rtlCol="0">
            <a:spAutoFit/>
          </a:bodyPr>
          <a:lstStyle/>
          <a:p>
            <a:r>
              <a:rPr lang="en-US" sz="1000" dirty="0">
                <a:solidFill>
                  <a:schemeClr val="bg1"/>
                </a:solidFill>
              </a:rPr>
              <a:t>19.0</a:t>
            </a:r>
            <a:r>
              <a:rPr lang="ru-RU" sz="1000" dirty="0">
                <a:solidFill>
                  <a:schemeClr val="bg1"/>
                </a:solidFill>
              </a:rPr>
              <a:t>8</a:t>
            </a:r>
            <a:r>
              <a:rPr lang="en-US" sz="1000" dirty="0">
                <a:solidFill>
                  <a:schemeClr val="bg1"/>
                </a:solidFill>
              </a:rPr>
              <a:t>.19</a:t>
            </a:r>
            <a:endParaRPr lang="ru-RU" sz="1000" dirty="0">
              <a:solidFill>
                <a:schemeClr val="bg1"/>
              </a:solidFill>
            </a:endParaRPr>
          </a:p>
        </p:txBody>
      </p:sp>
      <p:sp>
        <p:nvSpPr>
          <p:cNvPr id="8" name="TextBox 7">
            <a:extLst>
              <a:ext uri="{FF2B5EF4-FFF2-40B4-BE49-F238E27FC236}">
                <a16:creationId xmlns:a16="http://schemas.microsoft.com/office/drawing/2014/main" id="{DE0BEEA2-ED11-41AA-828A-041B1DEEE815}"/>
              </a:ext>
            </a:extLst>
          </p:cNvPr>
          <p:cNvSpPr txBox="1"/>
          <p:nvPr/>
        </p:nvSpPr>
        <p:spPr>
          <a:xfrm>
            <a:off x="184732" y="8640162"/>
            <a:ext cx="6605915" cy="400110"/>
          </a:xfrm>
          <a:prstGeom prst="rect">
            <a:avLst/>
          </a:prstGeom>
          <a:noFill/>
        </p:spPr>
        <p:txBody>
          <a:bodyPr wrap="square" rtlCol="0">
            <a:spAutoFit/>
          </a:bodyPr>
          <a:lstStyle/>
          <a:p>
            <a:r>
              <a:rPr lang="ru-RU" sz="500" dirty="0"/>
              <a:t>Настоящий отчет подготовлен ООО УК «Система Капитал» (далее Компания) (лицензия профессионального участника рынка ценных бумаг на осуществление деятельности по управлению ценными бумагами № 045-13853-001000 выдана Банком России 13.03.2014 г.) только в информационных целях. Ни информация, ни мнения не должны рассматриваться как предложение, рекомендация или оферта на покупку или продажу каких-либо финансовых инструментов. Этот отчет также не является ни инвестиционным, ни налоговым советом, ни консультацией, и он не учитывает особенности инвестиционной стратегии, склонность к риску и финансового положения тех, кто может получить этот отчет. Инвесторам следует самим принимать решения об обоснованности инвестиций в каждый финансовый инструмент или инвестиционных стратегий, упомянутых в данном отчете.</a:t>
            </a:r>
          </a:p>
        </p:txBody>
      </p:sp>
      <p:sp>
        <p:nvSpPr>
          <p:cNvPr id="7" name="TextBox 6">
            <a:extLst>
              <a:ext uri="{FF2B5EF4-FFF2-40B4-BE49-F238E27FC236}">
                <a16:creationId xmlns:a16="http://schemas.microsoft.com/office/drawing/2014/main" id="{7FF79BDE-14E5-4DDE-BC65-6B6F83BD26F6}"/>
              </a:ext>
            </a:extLst>
          </p:cNvPr>
          <p:cNvSpPr txBox="1"/>
          <p:nvPr/>
        </p:nvSpPr>
        <p:spPr>
          <a:xfrm>
            <a:off x="220524" y="1095871"/>
            <a:ext cx="3352492" cy="307777"/>
          </a:xfrm>
          <a:prstGeom prst="rect">
            <a:avLst/>
          </a:prstGeom>
          <a:noFill/>
        </p:spPr>
        <p:txBody>
          <a:bodyPr wrap="square" rtlCol="0">
            <a:spAutoFit/>
          </a:bodyPr>
          <a:lstStyle/>
          <a:p>
            <a:r>
              <a:rPr lang="ru-RU" sz="1400" dirty="0">
                <a:solidFill>
                  <a:srgbClr val="002060"/>
                </a:solidFill>
              </a:rPr>
              <a:t>Неделя на американском рынке акций</a:t>
            </a:r>
          </a:p>
        </p:txBody>
      </p:sp>
      <p:cxnSp>
        <p:nvCxnSpPr>
          <p:cNvPr id="16" name="Прямая соединительная линия 15">
            <a:extLst>
              <a:ext uri="{FF2B5EF4-FFF2-40B4-BE49-F238E27FC236}">
                <a16:creationId xmlns:a16="http://schemas.microsoft.com/office/drawing/2014/main" id="{22BEBADD-EE96-4F36-86F7-F2FCDC2183E9}"/>
              </a:ext>
            </a:extLst>
          </p:cNvPr>
          <p:cNvCxnSpPr>
            <a:cxnSpLocks/>
          </p:cNvCxnSpPr>
          <p:nvPr/>
        </p:nvCxnSpPr>
        <p:spPr>
          <a:xfrm>
            <a:off x="444131" y="5319008"/>
            <a:ext cx="6074057"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EFCB14B9-C708-4998-B0DB-0FAC31E304A0}"/>
              </a:ext>
            </a:extLst>
          </p:cNvPr>
          <p:cNvSpPr txBox="1"/>
          <p:nvPr/>
        </p:nvSpPr>
        <p:spPr>
          <a:xfrm>
            <a:off x="419403" y="5344883"/>
            <a:ext cx="6074057" cy="215444"/>
          </a:xfrm>
          <a:prstGeom prst="rect">
            <a:avLst/>
          </a:prstGeom>
          <a:noFill/>
        </p:spPr>
        <p:txBody>
          <a:bodyPr wrap="square" rtlCol="0">
            <a:spAutoFit/>
          </a:bodyPr>
          <a:lstStyle/>
          <a:p>
            <a:r>
              <a:rPr lang="ru-RU" sz="800" b="1" dirty="0"/>
              <a:t>Рисунок 2. Динамика доходности 10-летних гос. бумаг США и Германии и спред между ними</a:t>
            </a:r>
          </a:p>
        </p:txBody>
      </p:sp>
      <p:cxnSp>
        <p:nvCxnSpPr>
          <p:cNvPr id="18" name="Прямая соединительная линия 17">
            <a:extLst>
              <a:ext uri="{FF2B5EF4-FFF2-40B4-BE49-F238E27FC236}">
                <a16:creationId xmlns:a16="http://schemas.microsoft.com/office/drawing/2014/main" id="{54014AD4-AE3B-4F9C-93C6-A6A022A6BFD8}"/>
              </a:ext>
            </a:extLst>
          </p:cNvPr>
          <p:cNvCxnSpPr>
            <a:cxnSpLocks/>
          </p:cNvCxnSpPr>
          <p:nvPr/>
        </p:nvCxnSpPr>
        <p:spPr>
          <a:xfrm>
            <a:off x="479573" y="8565602"/>
            <a:ext cx="6071156"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pic>
        <p:nvPicPr>
          <p:cNvPr id="26" name="Рисунок 25"/>
          <p:cNvPicPr>
            <a:picLocks noChangeAspect="1"/>
          </p:cNvPicPr>
          <p:nvPr/>
        </p:nvPicPr>
        <p:blipFill>
          <a:blip r:embed="rId4"/>
          <a:stretch>
            <a:fillRect/>
          </a:stretch>
        </p:blipFill>
        <p:spPr>
          <a:xfrm>
            <a:off x="419403" y="7554161"/>
            <a:ext cx="6098785" cy="976602"/>
          </a:xfrm>
          <a:prstGeom prst="rect">
            <a:avLst/>
          </a:prstGeom>
        </p:spPr>
      </p:pic>
      <p:pic>
        <p:nvPicPr>
          <p:cNvPr id="27" name="Рисунок 26"/>
          <p:cNvPicPr>
            <a:picLocks noChangeAspect="1"/>
          </p:cNvPicPr>
          <p:nvPr/>
        </p:nvPicPr>
        <p:blipFill>
          <a:blip r:embed="rId5"/>
          <a:stretch>
            <a:fillRect/>
          </a:stretch>
        </p:blipFill>
        <p:spPr>
          <a:xfrm>
            <a:off x="444131" y="5672678"/>
            <a:ext cx="6049329" cy="1921204"/>
          </a:xfrm>
          <a:prstGeom prst="rect">
            <a:avLst/>
          </a:prstGeom>
        </p:spPr>
      </p:pic>
    </p:spTree>
    <p:extLst>
      <p:ext uri="{BB962C8B-B14F-4D97-AF65-F5344CB8AC3E}">
        <p14:creationId xmlns:p14="http://schemas.microsoft.com/office/powerpoint/2010/main" val="2603769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88642" y="0"/>
            <a:ext cx="4536502" cy="899592"/>
          </a:xfrm>
          <a:solidFill>
            <a:schemeClr val="accent1">
              <a:lumMod val="50000"/>
            </a:schemeClr>
          </a:solidFill>
        </p:spPr>
        <p:txBody>
          <a:bodyPr>
            <a:normAutofit/>
          </a:bodyPr>
          <a:lstStyle/>
          <a:p>
            <a:pPr algn="l"/>
            <a:r>
              <a:rPr lang="en-US" sz="1600" b="1" dirty="0">
                <a:solidFill>
                  <a:schemeClr val="bg1"/>
                </a:solidFill>
              </a:rPr>
              <a:t>Global Equities Weekly</a:t>
            </a:r>
            <a:endParaRPr lang="ru-RU" sz="1600" b="1" dirty="0">
              <a:solidFill>
                <a:schemeClr val="bg1"/>
              </a:solidFill>
            </a:endParaRPr>
          </a:p>
        </p:txBody>
      </p:sp>
      <p:sp>
        <p:nvSpPr>
          <p:cNvPr id="6"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pic>
        <p:nvPicPr>
          <p:cNvPr id="10" name="Рисунок 9">
            <a:extLst>
              <a:ext uri="{FF2B5EF4-FFF2-40B4-BE49-F238E27FC236}">
                <a16:creationId xmlns:a16="http://schemas.microsoft.com/office/drawing/2014/main" id="{DA69FDA4-17B8-4C7B-B612-161D5754A64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13176" y="1197"/>
            <a:ext cx="1646942" cy="1042411"/>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 xmlns:w="http://schemas.openxmlformats.org/wordprocessingml/2006/main" xmlns:w10="urn:schemas-microsoft-com:office:word" xmlns:v="urn:schemas-microsoft-com:vml" xmlns:o="urn:schemas-microsoft-com:office:office"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 xmlns:w="http://schemas.openxmlformats.org/wordprocessingml/2006/main" xmlns:w10="urn:schemas-microsoft-com:office:word" xmlns:v="urn:schemas-microsoft-com:vml" xmlns:o="urn:schemas-microsoft-com:office:office" xmlns:lc="http://schemas.openxmlformats.org/drawingml/2006/lockedCanvas" w="9525">
                <a:solidFill>
                  <a:srgbClr val="000000"/>
                </a:solidFill>
                <a:miter lim="800000"/>
                <a:headEnd/>
                <a:tailEnd/>
              </a14:hiddenLine>
            </a:ext>
          </a:extLst>
        </p:spPr>
      </p:pic>
      <p:sp>
        <p:nvSpPr>
          <p:cNvPr id="3" name="TextBox 2">
            <a:extLst>
              <a:ext uri="{FF2B5EF4-FFF2-40B4-BE49-F238E27FC236}">
                <a16:creationId xmlns:a16="http://schemas.microsoft.com/office/drawing/2014/main" id="{F5FEAAF8-9EC4-4160-A625-E6D220F3F7B2}"/>
              </a:ext>
            </a:extLst>
          </p:cNvPr>
          <p:cNvSpPr txBox="1"/>
          <p:nvPr/>
        </p:nvSpPr>
        <p:spPr>
          <a:xfrm>
            <a:off x="4005064" y="620497"/>
            <a:ext cx="643125" cy="246221"/>
          </a:xfrm>
          <a:prstGeom prst="rect">
            <a:avLst/>
          </a:prstGeom>
          <a:noFill/>
        </p:spPr>
        <p:txBody>
          <a:bodyPr wrap="none" rtlCol="0">
            <a:spAutoFit/>
          </a:bodyPr>
          <a:lstStyle/>
          <a:p>
            <a:r>
              <a:rPr lang="en-US" sz="1000" dirty="0">
                <a:solidFill>
                  <a:schemeClr val="bg1"/>
                </a:solidFill>
              </a:rPr>
              <a:t>19.0</a:t>
            </a:r>
            <a:r>
              <a:rPr lang="ru-RU" sz="1000" dirty="0">
                <a:solidFill>
                  <a:schemeClr val="bg1"/>
                </a:solidFill>
              </a:rPr>
              <a:t>8</a:t>
            </a:r>
            <a:r>
              <a:rPr lang="en-US" sz="1000" dirty="0">
                <a:solidFill>
                  <a:schemeClr val="bg1"/>
                </a:solidFill>
              </a:rPr>
              <a:t>.19</a:t>
            </a:r>
            <a:endParaRPr lang="ru-RU" sz="1000" dirty="0">
              <a:solidFill>
                <a:schemeClr val="bg1"/>
              </a:solidFill>
            </a:endParaRPr>
          </a:p>
        </p:txBody>
      </p:sp>
      <p:sp>
        <p:nvSpPr>
          <p:cNvPr id="8" name="TextBox 7">
            <a:extLst>
              <a:ext uri="{FF2B5EF4-FFF2-40B4-BE49-F238E27FC236}">
                <a16:creationId xmlns:a16="http://schemas.microsoft.com/office/drawing/2014/main" id="{DE0BEEA2-ED11-41AA-828A-041B1DEEE815}"/>
              </a:ext>
            </a:extLst>
          </p:cNvPr>
          <p:cNvSpPr txBox="1"/>
          <p:nvPr/>
        </p:nvSpPr>
        <p:spPr>
          <a:xfrm>
            <a:off x="184732" y="8640162"/>
            <a:ext cx="6605915" cy="400110"/>
          </a:xfrm>
          <a:prstGeom prst="rect">
            <a:avLst/>
          </a:prstGeom>
          <a:noFill/>
        </p:spPr>
        <p:txBody>
          <a:bodyPr wrap="square" rtlCol="0">
            <a:spAutoFit/>
          </a:bodyPr>
          <a:lstStyle/>
          <a:p>
            <a:r>
              <a:rPr lang="ru-RU" sz="500" dirty="0"/>
              <a:t>Настоящий отчет подготовлен ООО УК «Система Капитал» (далее Компания) (лицензия профессионального участника рынка ценных бумаг на осуществление деятельности по управлению ценными бумагами № 045-13853-001000 выдана Банком России 13.03.2014 г.) только в информационных целях. Ни информация, ни мнения не должны рассматриваться как предложение, рекомендация или оферта на покупку или продажу каких-либо финансовых инструментов. Этот отчет также не является ни инвестиционным, ни налоговым советом, ни консультацией, и он не учитывает особенности инвестиционной стратегии, склонность к риску и финансового положения тех, кто может получить этот отчет. Инвесторам следует самим принимать решения об обоснованности инвестиций в каждый финансовый инструмент или инвестиционных стратегий, упомянутых в данном отчете.</a:t>
            </a:r>
          </a:p>
        </p:txBody>
      </p:sp>
      <p:sp>
        <p:nvSpPr>
          <p:cNvPr id="7" name="TextBox 6">
            <a:extLst>
              <a:ext uri="{FF2B5EF4-FFF2-40B4-BE49-F238E27FC236}">
                <a16:creationId xmlns:a16="http://schemas.microsoft.com/office/drawing/2014/main" id="{7FF79BDE-14E5-4DDE-BC65-6B6F83BD26F6}"/>
              </a:ext>
            </a:extLst>
          </p:cNvPr>
          <p:cNvSpPr txBox="1"/>
          <p:nvPr/>
        </p:nvSpPr>
        <p:spPr>
          <a:xfrm>
            <a:off x="364540" y="1211271"/>
            <a:ext cx="2776428" cy="307777"/>
          </a:xfrm>
          <a:prstGeom prst="rect">
            <a:avLst/>
          </a:prstGeom>
          <a:noFill/>
        </p:spPr>
        <p:txBody>
          <a:bodyPr wrap="square" rtlCol="0">
            <a:spAutoFit/>
          </a:bodyPr>
          <a:lstStyle/>
          <a:p>
            <a:r>
              <a:rPr lang="ru-RU" sz="1400" dirty="0">
                <a:solidFill>
                  <a:srgbClr val="002060"/>
                </a:solidFill>
              </a:rPr>
              <a:t>Макроэкономическая статистика</a:t>
            </a:r>
          </a:p>
        </p:txBody>
      </p:sp>
      <p:sp>
        <p:nvSpPr>
          <p:cNvPr id="9" name="Объект 4">
            <a:extLst>
              <a:ext uri="{FF2B5EF4-FFF2-40B4-BE49-F238E27FC236}">
                <a16:creationId xmlns:a16="http://schemas.microsoft.com/office/drawing/2014/main" id="{C6E7B950-B62C-4BCF-8B01-D5D5816DFF46}"/>
              </a:ext>
            </a:extLst>
          </p:cNvPr>
          <p:cNvSpPr>
            <a:spLocks noGrp="1"/>
          </p:cNvSpPr>
          <p:nvPr>
            <p:ph idx="1"/>
          </p:nvPr>
        </p:nvSpPr>
        <p:spPr>
          <a:xfrm>
            <a:off x="184732" y="1597974"/>
            <a:ext cx="6346117" cy="1107523"/>
          </a:xfrm>
        </p:spPr>
        <p:txBody>
          <a:bodyPr>
            <a:normAutofit/>
          </a:bodyPr>
          <a:lstStyle/>
          <a:p>
            <a:pPr marL="0" indent="0" algn="just">
              <a:buNone/>
            </a:pPr>
            <a:r>
              <a:rPr lang="ru-RU" sz="900" dirty="0"/>
              <a:t>Прошедшая неделя была неспокойной, а макроэкономическая статистика только подлила масла в огонь. ВВП Германии всё же ушёл в отрицательную зону, как и промышленное производство ЕС. В Китае существенно замедлилось и промышленное производство и ритейл. В США также наблюдается спад в промышленности, но ритейл который месяц показывает сильные результаты. Отдельно стоит отметить падение уверенности респондентов Мичиганского университета, наконец</a:t>
            </a:r>
            <a:r>
              <a:rPr lang="en-US" sz="900" dirty="0"/>
              <a:t>-</a:t>
            </a:r>
            <a:r>
              <a:rPr lang="ru-RU" sz="900" dirty="0"/>
              <a:t>то у Трампа получилось испортить настроение потребителям. За исключением Китая: отклонения небольшие, а экономика поднебесной отличается существенными колебаниями от месяца к месяцу, так что в целом по этим данным пока ничего сказать нельзя. </a:t>
            </a:r>
          </a:p>
        </p:txBody>
      </p:sp>
      <p:sp>
        <p:nvSpPr>
          <p:cNvPr id="13" name="Объект 4">
            <a:extLst>
              <a:ext uri="{FF2B5EF4-FFF2-40B4-BE49-F238E27FC236}">
                <a16:creationId xmlns:a16="http://schemas.microsoft.com/office/drawing/2014/main" id="{9DAE33C8-25CD-4256-AAC2-DFF18A3C6A38}"/>
              </a:ext>
            </a:extLst>
          </p:cNvPr>
          <p:cNvSpPr txBox="1">
            <a:spLocks/>
          </p:cNvSpPr>
          <p:nvPr/>
        </p:nvSpPr>
        <p:spPr>
          <a:xfrm>
            <a:off x="132749" y="5281732"/>
            <a:ext cx="6346117" cy="5864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ru-RU" sz="900" dirty="0"/>
              <a:t>На предстоящей неделе выйдет минимум данных, по потребительской инфляции отчитается ЕС, рынок ждёт существенной дефляции, что нормально для лета. В США продолжится публикация данных по рынкам недвижимости, всё в рамках динамики последнего года. </a:t>
            </a:r>
          </a:p>
        </p:txBody>
      </p:sp>
      <p:pic>
        <p:nvPicPr>
          <p:cNvPr id="11" name="Рисунок 10">
            <a:extLst>
              <a:ext uri="{FF2B5EF4-FFF2-40B4-BE49-F238E27FC236}">
                <a16:creationId xmlns:a16="http://schemas.microsoft.com/office/drawing/2014/main" id="{931A5369-D2CD-4C44-97E1-05268F9A2A3C}"/>
              </a:ext>
            </a:extLst>
          </p:cNvPr>
          <p:cNvPicPr>
            <a:picLocks noChangeAspect="1"/>
          </p:cNvPicPr>
          <p:nvPr/>
        </p:nvPicPr>
        <p:blipFill>
          <a:blip r:embed="rId4"/>
          <a:stretch>
            <a:fillRect/>
          </a:stretch>
        </p:blipFill>
        <p:spPr>
          <a:xfrm>
            <a:off x="959674" y="2758331"/>
            <a:ext cx="4796227" cy="2083554"/>
          </a:xfrm>
          <a:prstGeom prst="rect">
            <a:avLst/>
          </a:prstGeom>
        </p:spPr>
      </p:pic>
      <p:pic>
        <p:nvPicPr>
          <p:cNvPr id="14" name="Рисунок 13">
            <a:extLst>
              <a:ext uri="{FF2B5EF4-FFF2-40B4-BE49-F238E27FC236}">
                <a16:creationId xmlns:a16="http://schemas.microsoft.com/office/drawing/2014/main" id="{81F69E93-B25B-4731-ABA5-BDDD304EA876}"/>
              </a:ext>
            </a:extLst>
          </p:cNvPr>
          <p:cNvPicPr>
            <a:picLocks noChangeAspect="1"/>
          </p:cNvPicPr>
          <p:nvPr/>
        </p:nvPicPr>
        <p:blipFill>
          <a:blip r:embed="rId5"/>
          <a:stretch>
            <a:fillRect/>
          </a:stretch>
        </p:blipFill>
        <p:spPr>
          <a:xfrm>
            <a:off x="959674" y="5996659"/>
            <a:ext cx="4796227" cy="743256"/>
          </a:xfrm>
          <a:prstGeom prst="rect">
            <a:avLst/>
          </a:prstGeom>
        </p:spPr>
      </p:pic>
    </p:spTree>
    <p:extLst>
      <p:ext uri="{BB962C8B-B14F-4D97-AF65-F5344CB8AC3E}">
        <p14:creationId xmlns:p14="http://schemas.microsoft.com/office/powerpoint/2010/main" val="31985921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90841</TotalTime>
  <Words>1340</Words>
  <Application>Microsoft Office PowerPoint</Application>
  <PresentationFormat>Экран (4:3)</PresentationFormat>
  <Paragraphs>38</Paragraphs>
  <Slides>3</Slides>
  <Notes>3</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vt:i4>
      </vt:variant>
    </vt:vector>
  </HeadingPairs>
  <TitlesOfParts>
    <vt:vector size="7" baseType="lpstr">
      <vt:lpstr>Arial</vt:lpstr>
      <vt:lpstr>Calibri</vt:lpstr>
      <vt:lpstr>Wingdings</vt:lpstr>
      <vt:lpstr>Тема Office</vt:lpstr>
      <vt:lpstr>Global Equities Weekly</vt:lpstr>
      <vt:lpstr>Global Equities Weekly</vt:lpstr>
      <vt:lpstr>Global Equities Weekly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Equities Weekly</dc:title>
  <dc:creator>Алиса Мавлатова</dc:creator>
  <cp:lastModifiedBy>Андрей Ушаков</cp:lastModifiedBy>
  <cp:revision>5596</cp:revision>
  <cp:lastPrinted>2018-12-29T09:55:39Z</cp:lastPrinted>
  <dcterms:created xsi:type="dcterms:W3CDTF">2015-08-10T08:47:23Z</dcterms:created>
  <dcterms:modified xsi:type="dcterms:W3CDTF">2019-08-19T11:30:20Z</dcterms:modified>
</cp:coreProperties>
</file>