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5" r:id="rId3"/>
    <p:sldId id="261" r:id="rId4"/>
    <p:sldId id="267" r:id="rId5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A9A37C7-139F-44FF-81EA-0A023AB8A802}">
          <p14:sldIdLst>
            <p14:sldId id="260"/>
            <p14:sldId id="265"/>
            <p14:sldId id="261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6374" autoAdjust="0"/>
  </p:normalViewPr>
  <p:slideViewPr>
    <p:cSldViewPr>
      <p:cViewPr>
        <p:scale>
          <a:sx n="120" d="100"/>
          <a:sy n="120" d="100"/>
        </p:scale>
        <p:origin x="2262" y="22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4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4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760B9-7C1B-4A30-83CC-A87AA1F56BCA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C3DCC-5867-4AB5-8388-1BE60B8B4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97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836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569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449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3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81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4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5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22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14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86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16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31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80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5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11548-3DD2-4763-B6AF-08F643B05218}" type="datetimeFigureOut">
              <a:rPr lang="ru-RU" smtClean="0"/>
              <a:t>30.09.2019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42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3277" y="1552960"/>
            <a:ext cx="4536502" cy="3796453"/>
          </a:xfrm>
        </p:spPr>
        <p:txBody>
          <a:bodyPr>
            <a:normAutofit/>
          </a:bodyPr>
          <a:lstStyle/>
          <a:p>
            <a:pPr marL="180000" lvl="0" indent="-180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00" b="1" dirty="0"/>
              <a:t>Волатильность вернулась на рынки акций. </a:t>
            </a:r>
            <a:r>
              <a:rPr lang="ru-RU" sz="900" dirty="0"/>
              <a:t>Сразу два события на прошлой неделе привели к резкому падению рынков более чем на 1%. Во вторник таким событием стало обсуждение импичмента в США, а в пятницу – слух об идее ограничить доступ китайских компаний на американские биржи. В итоге индекс </a:t>
            </a:r>
            <a:r>
              <a:rPr lang="en-US" sz="900" dirty="0"/>
              <a:t>S&amp;P 500 </a:t>
            </a:r>
            <a:r>
              <a:rPr lang="ru-RU" sz="900" dirty="0"/>
              <a:t>закончил неделю на минимуме с 4 сентября. </a:t>
            </a:r>
          </a:p>
          <a:p>
            <a:pPr marL="180000" lvl="0" indent="-180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00" b="1" dirty="0"/>
              <a:t>Российский рынок все-таки последовал за нефтью. </a:t>
            </a:r>
            <a:r>
              <a:rPr lang="ru-RU" sz="900" dirty="0"/>
              <a:t>На прошлой неделе российский индекс потерял 1,5%, двинувшись вслед за нефтью, хотя его падение было слегка смягчено небольшим ослаблением рубля. Помимо нефтегазовых фишек, в минусе закрыли неделю металлурги и представители финансового сектора. Из корпоративных новостей отметим новую стратегию и дивидендную политику ФосАгро, что однако не спасло бумаги компании от очень слабой фундаментальной картины на рынке, и готовящееся </a:t>
            </a:r>
            <a:r>
              <a:rPr lang="en-US" sz="900" dirty="0"/>
              <a:t>SPO </a:t>
            </a:r>
            <a:r>
              <a:rPr lang="ru-RU" sz="900" dirty="0" err="1"/>
              <a:t>РусАгро</a:t>
            </a:r>
            <a:r>
              <a:rPr lang="ru-RU" sz="900" dirty="0"/>
              <a:t>, что помогает акциям немного восстановить падение с начала года.</a:t>
            </a:r>
          </a:p>
          <a:p>
            <a:pPr marL="180000" lvl="0" indent="-180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00" b="1" dirty="0"/>
              <a:t>Нефть скорректировалась на 4% на фоне восстановления добычи в Саудовской Аравии и слабой статистики. </a:t>
            </a:r>
            <a:r>
              <a:rPr lang="ru-RU" sz="900" dirty="0"/>
              <a:t>Согласно данным СМИ, Саудовская Аравия полностью восстановила добычу в прошлую пятницу после атаки беспилотных дронов. На этой новости нефть могла просесть еще сильнее, однако сильные макроэкономические данные из Китая, опубликованные утром в понедельник, не дали этому падению набрать обороты. Еженедельная статистика в США была умеренно негативна: запасы нефти в стране увеличились на 2</a:t>
            </a:r>
            <a:r>
              <a:rPr lang="en-US" sz="900" dirty="0"/>
              <a:t>,</a:t>
            </a:r>
            <a:r>
              <a:rPr lang="ru-RU" sz="900" dirty="0"/>
              <a:t>4 млн бар. (ожидали снижение на 0,3 млн бар.), добыча выросла на 100 тыс. бар. в сутки до 12</a:t>
            </a:r>
            <a:r>
              <a:rPr lang="en-US" sz="900" dirty="0"/>
              <a:t>,</a:t>
            </a:r>
            <a:r>
              <a:rPr lang="ru-RU" sz="900" dirty="0"/>
              <a:t>5 млн бар. в сутки, а количество вышек снизилось на 6 до 713 единиц.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16" y="0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</a:rPr>
              <a:t>30</a:t>
            </a:r>
            <a:r>
              <a:rPr lang="en-US" sz="1000" dirty="0">
                <a:solidFill>
                  <a:schemeClr val="bg1"/>
                </a:solidFill>
              </a:rPr>
              <a:t>.09.19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364540" y="1211271"/>
            <a:ext cx="2488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Еженедельный обзор рынков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C521EE-94D4-4EE0-BAE8-326F45F7497D}"/>
              </a:ext>
            </a:extLst>
          </p:cNvPr>
          <p:cNvSpPr txBox="1"/>
          <p:nvPr/>
        </p:nvSpPr>
        <p:spPr>
          <a:xfrm>
            <a:off x="4809876" y="1677050"/>
            <a:ext cx="1812304" cy="153888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sz="900" b="1" dirty="0"/>
              <a:t>Емельянов Никита</a:t>
            </a:r>
          </a:p>
          <a:p>
            <a:r>
              <a:rPr lang="en-US" sz="700" dirty="0"/>
              <a:t>nemelyanov@sistema-capital.com</a:t>
            </a:r>
          </a:p>
          <a:p>
            <a:r>
              <a:rPr lang="en-US" sz="700" dirty="0"/>
              <a:t>      Investable Universe</a:t>
            </a:r>
          </a:p>
          <a:p>
            <a:endParaRPr lang="en-US" sz="700" dirty="0"/>
          </a:p>
          <a:p>
            <a:r>
              <a:rPr lang="ru-RU" sz="900" b="1" dirty="0"/>
              <a:t>Ушаков Андрей</a:t>
            </a:r>
          </a:p>
          <a:p>
            <a:r>
              <a:rPr lang="en-US" sz="700" dirty="0"/>
              <a:t>aushakov@sistema-capital.com</a:t>
            </a:r>
          </a:p>
          <a:p>
            <a:r>
              <a:rPr lang="en-US" sz="700" dirty="0"/>
              <a:t>      Russian Biotech Channel</a:t>
            </a:r>
          </a:p>
          <a:p>
            <a:endParaRPr lang="en-US" sz="700" dirty="0"/>
          </a:p>
          <a:p>
            <a:r>
              <a:rPr lang="ru-RU" sz="900" b="1" dirty="0"/>
              <a:t>Асатуров Константин</a:t>
            </a:r>
          </a:p>
          <a:p>
            <a:r>
              <a:rPr lang="en-US" sz="700" dirty="0"/>
              <a:t>kasaturov@sistema-capital.com</a:t>
            </a:r>
          </a:p>
          <a:p>
            <a:r>
              <a:rPr lang="en-US" sz="700" dirty="0"/>
              <a:t>      </a:t>
            </a:r>
            <a:r>
              <a:rPr lang="ru-RU" sz="700" dirty="0"/>
              <a:t>Сырьевые рынки</a:t>
            </a:r>
            <a:endParaRPr lang="en-US" sz="700" dirty="0"/>
          </a:p>
          <a:p>
            <a:endParaRPr lang="ru-RU" sz="900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7C1AC19-3C56-4DB5-92F5-B50516EC1355}"/>
              </a:ext>
            </a:extLst>
          </p:cNvPr>
          <p:cNvCxnSpPr>
            <a:cxnSpLocks/>
          </p:cNvCxnSpPr>
          <p:nvPr/>
        </p:nvCxnSpPr>
        <p:spPr>
          <a:xfrm>
            <a:off x="4906713" y="1677050"/>
            <a:ext cx="1618631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C15F695-5C8A-4238-8ABF-74471C1B47DA}"/>
              </a:ext>
            </a:extLst>
          </p:cNvPr>
          <p:cNvCxnSpPr>
            <a:cxnSpLocks/>
          </p:cNvCxnSpPr>
          <p:nvPr/>
        </p:nvCxnSpPr>
        <p:spPr>
          <a:xfrm>
            <a:off x="4940323" y="3059832"/>
            <a:ext cx="162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1CBE9DD3-CD44-4D57-A345-3E4382D70A11}"/>
              </a:ext>
            </a:extLst>
          </p:cNvPr>
          <p:cNvCxnSpPr>
            <a:cxnSpLocks/>
          </p:cNvCxnSpPr>
          <p:nvPr/>
        </p:nvCxnSpPr>
        <p:spPr>
          <a:xfrm>
            <a:off x="454189" y="5580112"/>
            <a:ext cx="419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877685F-1208-4D25-9FA7-458E8CDECD87}"/>
              </a:ext>
            </a:extLst>
          </p:cNvPr>
          <p:cNvSpPr txBox="1"/>
          <p:nvPr/>
        </p:nvSpPr>
        <p:spPr>
          <a:xfrm>
            <a:off x="364540" y="5652700"/>
            <a:ext cx="24883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Рисунок 1. Индекс </a:t>
            </a:r>
            <a:r>
              <a:rPr lang="en-US" sz="800" b="1" dirty="0"/>
              <a:t>S&amp;P 500 </a:t>
            </a:r>
            <a:endParaRPr lang="ru-RU" sz="800" b="1" dirty="0"/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1211565-4C85-4BC9-8A01-5DC3F8ABAE56}"/>
              </a:ext>
            </a:extLst>
          </p:cNvPr>
          <p:cNvCxnSpPr>
            <a:cxnSpLocks/>
          </p:cNvCxnSpPr>
          <p:nvPr/>
        </p:nvCxnSpPr>
        <p:spPr>
          <a:xfrm>
            <a:off x="454188" y="8336874"/>
            <a:ext cx="419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4088C4F-AA75-4B3C-AD4C-84C442ED06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3" y="2426388"/>
            <a:ext cx="106462" cy="106462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A3CCB87B-367E-4796-8C0A-8DCFB5DF70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3" y="1965361"/>
            <a:ext cx="106462" cy="10646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F458E990-6F71-4389-B19D-FCCA06CA7A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3" y="2886047"/>
            <a:ext cx="106462" cy="10646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9877" y="3635896"/>
            <a:ext cx="1938596" cy="85872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248" y="5868144"/>
            <a:ext cx="3694989" cy="24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0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26864" y="1376719"/>
            <a:ext cx="6370488" cy="302094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На прошедшей неделе мы увидели традиционную для последнего времени динамику, когда распродажа в акциях не касается сегмента защитных бумаг. В частности, индекс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Low Volatility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завершил неделю ростом на 0,5%, в то время как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High Beta Index (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состоящий из наиболее волатильных бумаг из состава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500)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упал на 2,2%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Вообще, динамика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Low Volatility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в этом году вполне подходит под описание «непрерывно растет», т.к. максимальная просадка составила всего 3,5% (с середины июля по 5 августа).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Даже по основному индексу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мы видели 2 коррекции по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6%+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за последние полгода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а индекс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High Beta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уже 2 раза в течение года падал на 12%+. Неудивительно, что такой безудержный рост защитных акций привел к росту мультипликаторов до многолетних максимумов. На графике ниже можно увидеть сравнение коэффициентов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P/E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для индексов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Low Volatility, Nasdaq 100 Equal Weight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Equal Weight.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Мы специально взяли не классические индексы, а их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equal weight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версии, чтобы убрать эффект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Amazon, Apple, Microsoft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и других крупных компаний и посмотреть на мультипликаторы действительно средней компании из индексов. При этом мы считаем сравнение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Low Volatility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Nasdaq EW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даже более показательным, т.к. и в этих индексах почти не представлены финансовые и промышленные сектора, которые сейчас находятся под давлением и их дисконт по мультипликаторам фундаментально обоснован. На графике видно, что с 2015 по середину 2018 года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Low Volatility (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белая линия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Nasdaq EW (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синяя линия) были оценены одинаково: 18 – 20 по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P/E.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Однако с середины 2018 года мультипликаторы сильно расходятся, а сейчас премия защитных акций составляет уже 17%. При этом фундаментальных оснований для такой премии мы не видим. Более того, доходы компаний из индекса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Nasdaq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растут в 3 раза быстрее: 15% годовых против 5% по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Low Volatility.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При этом мы берем не фактические результаты, а прогнозы на ближайшие 2 года. Интересно, что в среднем по индексу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Equal Weight (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желтая линия) ожидается рост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EPS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на 10% годовых. При этом премия защитных акций относительно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EW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составляет уже 37%.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По этой причине мы считаем, что сейчас очень опасно инвестировать в защитные акции. В случае падения рынка акций их «защита» не спасет от убытков, а в случае роста они могут сильно отстать от рыка. 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1197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</a:rPr>
              <a:t>30</a:t>
            </a:r>
            <a:r>
              <a:rPr lang="en-US" sz="1000" dirty="0">
                <a:solidFill>
                  <a:schemeClr val="bg1"/>
                </a:solidFill>
              </a:rPr>
              <a:t>.09.19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220524" y="1095871"/>
            <a:ext cx="3352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Неделя на американском рынке акций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22BEBADD-EE96-4F36-86F7-F2FCDC2183E9}"/>
              </a:ext>
            </a:extLst>
          </p:cNvPr>
          <p:cNvCxnSpPr>
            <a:cxnSpLocks/>
          </p:cNvCxnSpPr>
          <p:nvPr/>
        </p:nvCxnSpPr>
        <p:spPr>
          <a:xfrm>
            <a:off x="444131" y="4499992"/>
            <a:ext cx="607405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FCB14B9-C708-4998-B0DB-0FAC31E304A0}"/>
              </a:ext>
            </a:extLst>
          </p:cNvPr>
          <p:cNvSpPr txBox="1"/>
          <p:nvPr/>
        </p:nvSpPr>
        <p:spPr>
          <a:xfrm>
            <a:off x="419403" y="4500572"/>
            <a:ext cx="60740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Рисунок 2. Сравнение мультипликаторов по индекса </a:t>
            </a:r>
            <a:r>
              <a:rPr lang="en-US" sz="800" b="1" dirty="0"/>
              <a:t>S&amp;P 500 Low Volatility, Nasdaq EW, S&amp;P 500 EW.</a:t>
            </a:r>
            <a:endParaRPr lang="ru-RU" sz="800" b="1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4014AD4-AE3B-4F9C-93C6-A6A022A6BFD8}"/>
              </a:ext>
            </a:extLst>
          </p:cNvPr>
          <p:cNvCxnSpPr>
            <a:cxnSpLocks/>
          </p:cNvCxnSpPr>
          <p:nvPr/>
        </p:nvCxnSpPr>
        <p:spPr>
          <a:xfrm>
            <a:off x="479573" y="8565602"/>
            <a:ext cx="6071156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0A1CE7B-5E60-4C33-8C4A-C075B902D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403" y="4788024"/>
            <a:ext cx="6111491" cy="367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76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1197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</a:rPr>
              <a:t>30</a:t>
            </a:r>
            <a:r>
              <a:rPr lang="en-US" sz="1000" dirty="0">
                <a:solidFill>
                  <a:schemeClr val="bg1"/>
                </a:solidFill>
              </a:rPr>
              <a:t>.09.19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364540" y="1211271"/>
            <a:ext cx="2776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Макроэкономическая статистика</a:t>
            </a:r>
          </a:p>
        </p:txBody>
      </p:sp>
      <p:sp>
        <p:nvSpPr>
          <p:cNvPr id="9" name="Объект 4">
            <a:extLst>
              <a:ext uri="{FF2B5EF4-FFF2-40B4-BE49-F238E27FC236}">
                <a16:creationId xmlns:a16="http://schemas.microsoft.com/office/drawing/2014/main" id="{C6E7B950-B62C-4BCF-8B01-D5D5816DF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32" y="1597974"/>
            <a:ext cx="6346117" cy="12360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900" dirty="0"/>
              <a:t>Как и ожидалось, в центре внимания на прошедшей неделе были геополитические вопросы, а не статистика. А жаль, цифры были довольно сильными. Отличный результат зафиксирован в августе по продажам на первичном рынке недвижимости, также вопреки ожиданиям сокращения заказов на товары длительного пользования был зафиксирован рост. Финальная оценка ВВП США за 2 квартал без изменений, рост составил 2%. Теперь на очереди 3 квартал, консенсус ждёт замедления до 1,9%, что совсем не похоже на рецессию, которой всех пугают. Отметим хорошие данные по промышленности из Китая, и если государственная оценка пока только приближается к пограничным 50 пунктам, то данные от </a:t>
            </a:r>
            <a:r>
              <a:rPr lang="ru-RU" sz="900" dirty="0" err="1"/>
              <a:t>Caixin</a:t>
            </a:r>
            <a:r>
              <a:rPr lang="ru-RU" sz="900" dirty="0"/>
              <a:t> показали существенный прогресс.</a:t>
            </a:r>
          </a:p>
        </p:txBody>
      </p:sp>
      <p:sp>
        <p:nvSpPr>
          <p:cNvPr id="13" name="Объект 4">
            <a:extLst>
              <a:ext uri="{FF2B5EF4-FFF2-40B4-BE49-F238E27FC236}">
                <a16:creationId xmlns:a16="http://schemas.microsoft.com/office/drawing/2014/main" id="{9DAE33C8-25CD-4256-AAC2-DFF18A3C6A38}"/>
              </a:ext>
            </a:extLst>
          </p:cNvPr>
          <p:cNvSpPr txBox="1">
            <a:spLocks/>
          </p:cNvSpPr>
          <p:nvPr/>
        </p:nvSpPr>
        <p:spPr>
          <a:xfrm>
            <a:off x="184732" y="4652529"/>
            <a:ext cx="6346117" cy="1109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900" dirty="0"/>
              <a:t>На этой неделе мы ждём данные по рынкам труда США и Германии, консенсус нейтральный. В Великобритании выйдет финальная оценка ВВП за 2 квартал, без изменений. В ЕС выйдут данные по продажам в ритейле за август, этот показатель довольно предсказуем, так как основывается на уже вышедших данных по отдельным странам. Как обычно, отдельно ждём данные по дефициту торгового баланса США, с начала торговых войн показатель только ухудшается, что противоречит заявленным Трампом целям.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D601CD2-BE5F-4337-8D08-400AD0F198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432" y="2843808"/>
            <a:ext cx="4790268" cy="147249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BA434AF-F349-4292-A416-886C1DCDFA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9432" y="5652120"/>
            <a:ext cx="4790268" cy="147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9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1197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</a:rPr>
              <a:t>30</a:t>
            </a:r>
            <a:r>
              <a:rPr lang="en-US" sz="1000" dirty="0">
                <a:solidFill>
                  <a:schemeClr val="bg1"/>
                </a:solidFill>
              </a:rPr>
              <a:t>.0</a:t>
            </a:r>
            <a:r>
              <a:rPr lang="ru-RU" sz="1000" dirty="0">
                <a:solidFill>
                  <a:schemeClr val="bg1"/>
                </a:solidFill>
              </a:rPr>
              <a:t>9</a:t>
            </a:r>
            <a:r>
              <a:rPr lang="en-US" sz="1000" dirty="0">
                <a:solidFill>
                  <a:schemeClr val="bg1"/>
                </a:solidFill>
              </a:rPr>
              <a:t>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364540" y="1211271"/>
            <a:ext cx="2488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Корпоративные новости</a:t>
            </a:r>
          </a:p>
        </p:txBody>
      </p:sp>
      <p:sp>
        <p:nvSpPr>
          <p:cNvPr id="9" name="Объект 4">
            <a:extLst>
              <a:ext uri="{FF2B5EF4-FFF2-40B4-BE49-F238E27FC236}">
                <a16:creationId xmlns:a16="http://schemas.microsoft.com/office/drawing/2014/main" id="{C6E7B950-B62C-4BCF-8B01-D5D5816DF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32" y="1585305"/>
            <a:ext cx="6475386" cy="66591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000" dirty="0"/>
              <a:t>На прошлой неделе прошла хорошая новость по нашей позиции - крупнейшей нефтеперерабатывающей компании в США </a:t>
            </a:r>
            <a:r>
              <a:rPr lang="ru-RU" sz="1000" b="1" dirty="0" err="1">
                <a:solidFill>
                  <a:schemeClr val="tx2"/>
                </a:solidFill>
              </a:rPr>
              <a:t>Marathon</a:t>
            </a:r>
            <a:r>
              <a:rPr lang="ru-RU" sz="1000" b="1" dirty="0">
                <a:solidFill>
                  <a:schemeClr val="tx2"/>
                </a:solidFill>
              </a:rPr>
              <a:t> </a:t>
            </a:r>
            <a:r>
              <a:rPr lang="ru-RU" sz="1000" b="1" dirty="0" err="1">
                <a:solidFill>
                  <a:schemeClr val="tx2"/>
                </a:solidFill>
              </a:rPr>
              <a:t>Petroleum</a:t>
            </a:r>
            <a:r>
              <a:rPr lang="ru-RU" sz="1000" dirty="0"/>
              <a:t>. Ее миноритарный, но многоуважаемый акционер в лице </a:t>
            </a:r>
            <a:r>
              <a:rPr lang="ru-RU" sz="1000" dirty="0" err="1"/>
              <a:t>Elliot</a:t>
            </a:r>
            <a:r>
              <a:rPr lang="en-US" sz="1000" dirty="0"/>
              <a:t>t</a:t>
            </a:r>
            <a:r>
              <a:rPr lang="ru-RU" sz="1000" dirty="0"/>
              <a:t> </a:t>
            </a:r>
            <a:r>
              <a:rPr lang="ru-RU" sz="1000" dirty="0" err="1"/>
              <a:t>Management</a:t>
            </a:r>
            <a:r>
              <a:rPr lang="ru-RU" sz="1000" dirty="0"/>
              <a:t>, владеющий 2,5%-</a:t>
            </a:r>
            <a:r>
              <a:rPr lang="ru-RU" sz="1000" dirty="0" err="1"/>
              <a:t>ым</a:t>
            </a:r>
            <a:r>
              <a:rPr lang="ru-RU" sz="1000" dirty="0"/>
              <a:t> пакетом, написал письмо менеджменту компании, где предложил ей разделиться на 3 более мелкие структуры, согласно сегментам бизнеса компании: нефтепереработка, розничная дистрибьюция и транспортировка и логистика (</a:t>
            </a:r>
            <a:r>
              <a:rPr lang="ru-RU" sz="1000" dirty="0" err="1"/>
              <a:t>midstream</a:t>
            </a:r>
            <a:r>
              <a:rPr lang="ru-RU" sz="1000" dirty="0"/>
              <a:t>). По оценке представителей </a:t>
            </a:r>
            <a:r>
              <a:rPr lang="ru-RU" sz="1000" dirty="0" err="1"/>
              <a:t>Elliot</a:t>
            </a:r>
            <a:r>
              <a:rPr lang="en-US" sz="1000" dirty="0"/>
              <a:t>t</a:t>
            </a:r>
            <a:r>
              <a:rPr lang="ru-RU" sz="1000" dirty="0"/>
              <a:t>, такой манёвр может увеличить суммарную стоимость трёх компаний по сравнению с текущей структурой на 22 млрд долл., что предполагает рост к </a:t>
            </a:r>
            <a:r>
              <a:rPr lang="ru-RU" sz="1000" dirty="0" err="1"/>
              <a:t>спотовой</a:t>
            </a:r>
            <a:r>
              <a:rPr lang="ru-RU" sz="1000" dirty="0"/>
              <a:t> цене бумаги на уровне 61%. Надо отметить, что предложение </a:t>
            </a:r>
            <a:r>
              <a:rPr lang="ru-RU" sz="1000" dirty="0" err="1"/>
              <a:t>Elliot</a:t>
            </a:r>
            <a:r>
              <a:rPr lang="en-US" sz="1000" dirty="0"/>
              <a:t>t</a:t>
            </a:r>
            <a:r>
              <a:rPr lang="ru-RU" sz="1000" dirty="0"/>
              <a:t> оправдано, с чем даже согласны некоторые представители </a:t>
            </a:r>
            <a:r>
              <a:rPr lang="ru-RU" sz="1000" dirty="0" err="1"/>
              <a:t>sell-side</a:t>
            </a:r>
            <a:r>
              <a:rPr lang="ru-RU" sz="1000" dirty="0"/>
              <a:t>. Кроме того, предложение </a:t>
            </a:r>
            <a:r>
              <a:rPr lang="en-US" sz="1000" dirty="0"/>
              <a:t>Elliott </a:t>
            </a:r>
            <a:r>
              <a:rPr lang="ru-RU" sz="1000" dirty="0"/>
              <a:t>подхватили другие акционеры и</a:t>
            </a:r>
            <a:r>
              <a:rPr lang="en-US" sz="1000" dirty="0"/>
              <a:t> </a:t>
            </a:r>
            <a:r>
              <a:rPr lang="ru-RU" sz="1000" dirty="0"/>
              <a:t>предложили пойти дальше и уволить </a:t>
            </a:r>
            <a:r>
              <a:rPr lang="en-US" sz="1000" dirty="0"/>
              <a:t>CEO Marathon Petroleum, </a:t>
            </a:r>
            <a:r>
              <a:rPr lang="ru-RU" sz="1000" dirty="0"/>
              <a:t>на которого возложили вину за «</a:t>
            </a:r>
            <a:r>
              <a:rPr lang="ru-RU" sz="1000" dirty="0" err="1"/>
              <a:t>андерперформанс</a:t>
            </a:r>
            <a:r>
              <a:rPr lang="ru-RU" sz="1000" dirty="0"/>
              <a:t>» бумаги по сравнению с конкурентами. Интересно отметить, что к обвинениям </a:t>
            </a:r>
            <a:r>
              <a:rPr lang="en-US" sz="1000" dirty="0"/>
              <a:t>CEO </a:t>
            </a:r>
            <a:r>
              <a:rPr lang="ru-RU" sz="1000" dirty="0"/>
              <a:t>и в целом плану </a:t>
            </a:r>
            <a:r>
              <a:rPr lang="en-US" sz="1000" dirty="0"/>
              <a:t>Elliot </a:t>
            </a:r>
            <a:r>
              <a:rPr lang="ru-RU" sz="1000" dirty="0"/>
              <a:t>присоединились даже бывшие члены совета директоров </a:t>
            </a:r>
            <a:r>
              <a:rPr lang="en-US" sz="1000" dirty="0" err="1"/>
              <a:t>Andeavour</a:t>
            </a:r>
            <a:r>
              <a:rPr lang="en-US" sz="1000" dirty="0"/>
              <a:t>, </a:t>
            </a:r>
            <a:r>
              <a:rPr lang="ru-RU" sz="1000" dirty="0"/>
              <a:t>которая была приобретена </a:t>
            </a:r>
            <a:r>
              <a:rPr lang="en-US" sz="1000" dirty="0"/>
              <a:t>Marathon Petroleum </a:t>
            </a:r>
            <a:r>
              <a:rPr lang="ru-RU" sz="1000" dirty="0"/>
              <a:t>в прошлом году. В свою очередь совет директоров </a:t>
            </a:r>
            <a:r>
              <a:rPr lang="en-US" sz="1000" dirty="0"/>
              <a:t>Marathon Petroleum </a:t>
            </a:r>
            <a:r>
              <a:rPr lang="ru-RU" sz="1000" dirty="0"/>
              <a:t>выразил свою поддержку текущему </a:t>
            </a:r>
            <a:r>
              <a:rPr lang="en-US" sz="1000" dirty="0"/>
              <a:t>CEO, </a:t>
            </a:r>
            <a:r>
              <a:rPr lang="ru-RU" sz="1000" dirty="0"/>
              <a:t>хотя и решил воздержаться относительно комментариев о потенциальном разделении компании. Мы в целом считаем, что деление компании на 3 более сфокусированные на своем бизнесе структуры будет как минимум позитивно воспринято рынком и инвесторами. Помимо банального роста мультипликаторов, разделение компании положительно с точки зрения корпоративного управления и операционной эффективности, так как синергия между разными сегментами бизнеса довольно слабая. Касательно потенциального увольнения </a:t>
            </a:r>
            <a:r>
              <a:rPr lang="en-US" sz="1000" dirty="0"/>
              <a:t>CEO </a:t>
            </a:r>
            <a:r>
              <a:rPr lang="ru-RU" sz="1000" dirty="0"/>
              <a:t>мы бы высказывались куда более осторожно: как никак компания довольно четко выполняла свои обещания, и основную причину не самой выдающейся динамики акций мы видим в неблагоприятном фундаментальном раскладе на рынке нефтепереработки США. Акции </a:t>
            </a:r>
            <a:r>
              <a:rPr lang="en-US" sz="1000" dirty="0"/>
              <a:t>Marathon Petroleum </a:t>
            </a:r>
            <a:r>
              <a:rPr lang="ru-RU" sz="1000" dirty="0"/>
              <a:t>за прошлую неделю выросли на 13%, но мы считаем, что в случае поддержки предложения большим числом акционеров и развития этой темы дальше можно рассчитывать на больший рост. Кроме того, отметим в целом улучшающуюся фундаментальную картину на рынке американской </a:t>
            </a:r>
            <a:r>
              <a:rPr lang="ru-RU" sz="1000" dirty="0" err="1"/>
              <a:t>нефтепеработки</a:t>
            </a:r>
            <a:r>
              <a:rPr lang="ru-RU" sz="1000" dirty="0"/>
              <a:t>. Сложная ситуация с поставками из Саудовской Аравия и напряженная геополитическая обстановка на Ближнем Востоке создала предпосылки для расширения спреда </a:t>
            </a:r>
            <a:r>
              <a:rPr lang="ru-RU" sz="1000" dirty="0" err="1"/>
              <a:t>Brent</a:t>
            </a:r>
            <a:r>
              <a:rPr lang="ru-RU" sz="1000" dirty="0"/>
              <a:t>-WTI, что позитивно для таких игроков как </a:t>
            </a:r>
            <a:r>
              <a:rPr lang="en-US" sz="1000" dirty="0"/>
              <a:t>Marathon Petroleum</a:t>
            </a:r>
            <a:r>
              <a:rPr lang="ru-RU" sz="1000" dirty="0"/>
              <a:t>. Резюмируя, мы пока что рекомендуем оставаться в данной позиции, что и делаем в нашем портфеле.</a:t>
            </a:r>
          </a:p>
          <a:p>
            <a:pPr marL="0" indent="0" algn="just">
              <a:buNone/>
            </a:pP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345647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92331</TotalTime>
  <Words>1894</Words>
  <Application>Microsoft Office PowerPoint</Application>
  <PresentationFormat>Экран (4:3)</PresentationFormat>
  <Paragraphs>41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Тема Office</vt:lpstr>
      <vt:lpstr>Global Equities Weekly</vt:lpstr>
      <vt:lpstr>Global Equities Weekly</vt:lpstr>
      <vt:lpstr>Global Equities Weekly</vt:lpstr>
      <vt:lpstr>Global Equities Weekly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Equities Weekly</dc:title>
  <dc:creator>Алиса Мавлатова</dc:creator>
  <cp:lastModifiedBy>Андрей Ушаков</cp:lastModifiedBy>
  <cp:revision>5725</cp:revision>
  <cp:lastPrinted>2018-12-29T09:55:39Z</cp:lastPrinted>
  <dcterms:created xsi:type="dcterms:W3CDTF">2015-08-10T08:47:23Z</dcterms:created>
  <dcterms:modified xsi:type="dcterms:W3CDTF">2019-09-30T11:24:34Z</dcterms:modified>
</cp:coreProperties>
</file>