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1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9A37C7-139F-44FF-81EA-0A023AB8A802}">
          <p14:sldIdLst>
            <p14:sldId id="260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374" autoAdjust="0"/>
  </p:normalViewPr>
  <p:slideViewPr>
    <p:cSldViewPr>
      <p:cViewPr>
        <p:scale>
          <a:sx n="130" d="100"/>
          <a:sy n="130" d="100"/>
        </p:scale>
        <p:origin x="2064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0B9-7C1B-4A30-83CC-A87AA1F56BCA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3DCC-5867-4AB5-8388-1BE60B8B4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56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4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1548-3DD2-4763-B6AF-08F643B05218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77" y="1552960"/>
            <a:ext cx="4536502" cy="3796453"/>
          </a:xfrm>
        </p:spPr>
        <p:txBody>
          <a:bodyPr>
            <a:normAutofit fontScale="92500"/>
          </a:bodyPr>
          <a:lstStyle/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900" b="1" dirty="0"/>
              <a:t>S&amp;P 500 </a:t>
            </a:r>
            <a:r>
              <a:rPr lang="ru-RU" sz="900" b="1" dirty="0"/>
              <a:t>вырос ещё на 1% и остановился в 6 пунктах от исторического максимума. </a:t>
            </a:r>
            <a:r>
              <a:rPr lang="ru-RU" sz="900" dirty="0"/>
              <a:t>Акциям по всему миру оказали поддержку ЕЦБ, возобновив программу выкупа активов, и сообщения о возможном скором достижении временной сделки между США и Китаем. 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Российский рынок закрыл неделю в нуле. </a:t>
            </a:r>
            <a:r>
              <a:rPr lang="ru-RU" sz="900" dirty="0"/>
              <a:t>На прошлой неделе российский индекс показал нейтральную динамику, несмотря на одновременное укрепление рубля и падение цен на нефть.  С точки зрения корпоративного мира, неделя была очень тихой. Отметим лишь очередные слабые продажи </a:t>
            </a:r>
            <a:r>
              <a:rPr lang="ru-RU" sz="900" dirty="0" err="1"/>
              <a:t>Алросы</a:t>
            </a:r>
            <a:r>
              <a:rPr lang="ru-RU" sz="900" dirty="0"/>
              <a:t> в августе, хотя они и были во многом ожидаемы. 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Нефть растет на фоне атаки беспилотных дронов на нефтяную инфраструктуру в Саудовской Аравии. </a:t>
            </a:r>
            <a:r>
              <a:rPr lang="ru-RU" sz="900" dirty="0"/>
              <a:t>Утро понедельника цены на нефть начали с существенного роста на фоне остановки работы крупнейшего НПЗ в Саудовской Аравии. В итоге страна в моменте потеряла 5,7 млн бар. в сутки в добыче (более половины всего производства). Власти страны заявляют, что могут восстановить большую часть добычи в течение ближайших пару дней, однако полное восстановление может занять даже несколько недель. Тем не менее текущих запасов в самой Саудовской Аравии и других странах вполне достаточно, чтобы закрыть текущие потребности. Пока сложно сказать, сколько времени потребуется для урегулирования ситуации. Однако, что уже начал включать в свои прогнозы рынок, так это еще большие риски поставок с Ближнего Востока и сохранение высокой степени геополитической напряженности в регионе. Что же касается прошлой недели, то она была негативна для нефтяных цен.</a:t>
            </a:r>
            <a:r>
              <a:rPr lang="en-US" sz="900" dirty="0"/>
              <a:t> </a:t>
            </a:r>
            <a:r>
              <a:rPr lang="ru-RU" sz="900" dirty="0"/>
              <a:t>Причиной тому был, во-первых, отчет ОПЕК: добыча картеля выросла на 146 тыс. бар. в сутки до 29,7 млн бар. в сутки в августе. А во-вторых, ежемесячный отчет Минэнерго США: организация снизила прогноз по ценам </a:t>
            </a:r>
            <a:r>
              <a:rPr lang="en-US" sz="900" dirty="0"/>
              <a:t>Brent c </a:t>
            </a:r>
            <a:r>
              <a:rPr lang="ru-RU" sz="900" dirty="0"/>
              <a:t>65 до 62 долл. за бар. в 2020 году, но при этом повысила прогноз добычи в стране на 100 тыс. бар. в сутки до 12,3 и 13,3 млн бар. в сутки в 2019  и 2020 соответственно. Также Минэнерго США пересмотрела уровень спреда </a:t>
            </a:r>
            <a:r>
              <a:rPr lang="en-US" sz="900" dirty="0"/>
              <a:t>Brent-WTI </a:t>
            </a:r>
            <a:r>
              <a:rPr lang="ru-RU" sz="900" dirty="0"/>
              <a:t>с 4 до 5,5 долл. за бар. в 2020 году. Еженедельная статистика в США была умеренно-позитивна и немного скомпенсировала падение прошлой недели: запасы нефти в стране снизились на </a:t>
            </a:r>
            <a:r>
              <a:rPr lang="en-US" sz="900" dirty="0"/>
              <a:t>6,9</a:t>
            </a:r>
            <a:r>
              <a:rPr lang="ru-RU" sz="900" dirty="0"/>
              <a:t> млн бар. (ожидали снижение на </a:t>
            </a:r>
            <a:r>
              <a:rPr lang="en-US" sz="900" dirty="0"/>
              <a:t>2</a:t>
            </a:r>
            <a:r>
              <a:rPr lang="ru-RU" sz="900" dirty="0"/>
              <a:t>,</a:t>
            </a:r>
            <a:r>
              <a:rPr lang="en-US" sz="900" dirty="0"/>
              <a:t>6</a:t>
            </a:r>
            <a:r>
              <a:rPr lang="ru-RU" sz="900" dirty="0"/>
              <a:t> млн бар.), добыча не изменилась и осталась на уровне 12</a:t>
            </a:r>
            <a:r>
              <a:rPr lang="en-US" sz="900" dirty="0"/>
              <a:t>,</a:t>
            </a:r>
            <a:r>
              <a:rPr lang="ru-RU" sz="900" dirty="0"/>
              <a:t>4 млн бар. в сутки, а количество вышек снизилось на 5 до 733 единиц.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6" y="0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16.09.19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Еженедельный обзор рынков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521EE-94D4-4EE0-BAE8-326F45F7497D}"/>
              </a:ext>
            </a:extLst>
          </p:cNvPr>
          <p:cNvSpPr txBox="1"/>
          <p:nvPr/>
        </p:nvSpPr>
        <p:spPr>
          <a:xfrm>
            <a:off x="4809876" y="1677050"/>
            <a:ext cx="1812304" cy="15388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/>
              <a:t>Емельянов Никита</a:t>
            </a:r>
          </a:p>
          <a:p>
            <a:r>
              <a:rPr lang="en-US" sz="700" dirty="0"/>
              <a:t>nemelyanov@sistema-capital.com</a:t>
            </a:r>
          </a:p>
          <a:p>
            <a:r>
              <a:rPr lang="en-US" sz="700" dirty="0"/>
              <a:t>      Investable Universe</a:t>
            </a:r>
          </a:p>
          <a:p>
            <a:endParaRPr lang="en-US" sz="700" dirty="0"/>
          </a:p>
          <a:p>
            <a:r>
              <a:rPr lang="ru-RU" sz="900" b="1" dirty="0"/>
              <a:t>Ушаков Андрей</a:t>
            </a:r>
          </a:p>
          <a:p>
            <a:r>
              <a:rPr lang="en-US" sz="700" dirty="0"/>
              <a:t>aushakov@sistema-capital.com</a:t>
            </a:r>
          </a:p>
          <a:p>
            <a:r>
              <a:rPr lang="en-US" sz="700" dirty="0"/>
              <a:t>      Russian Biotech Channel</a:t>
            </a:r>
          </a:p>
          <a:p>
            <a:endParaRPr lang="en-US" sz="700" dirty="0"/>
          </a:p>
          <a:p>
            <a:r>
              <a:rPr lang="ru-RU" sz="900" b="1" dirty="0"/>
              <a:t>Асатуров Константин</a:t>
            </a:r>
          </a:p>
          <a:p>
            <a:r>
              <a:rPr lang="en-US" sz="700" dirty="0"/>
              <a:t>kasaturov@sistema-capital.com</a:t>
            </a:r>
          </a:p>
          <a:p>
            <a:r>
              <a:rPr lang="en-US" sz="700" dirty="0"/>
              <a:t>      </a:t>
            </a:r>
            <a:r>
              <a:rPr lang="ru-RU" sz="700" dirty="0"/>
              <a:t>Сырьевые рынки</a:t>
            </a:r>
            <a:endParaRPr lang="en-US" sz="700" dirty="0"/>
          </a:p>
          <a:p>
            <a:endParaRPr lang="ru-RU" sz="9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7C1AC19-3C56-4DB5-92F5-B50516EC1355}"/>
              </a:ext>
            </a:extLst>
          </p:cNvPr>
          <p:cNvCxnSpPr>
            <a:cxnSpLocks/>
          </p:cNvCxnSpPr>
          <p:nvPr/>
        </p:nvCxnSpPr>
        <p:spPr>
          <a:xfrm>
            <a:off x="4906713" y="1677050"/>
            <a:ext cx="161863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15F695-5C8A-4238-8ABF-74471C1B47DA}"/>
              </a:ext>
            </a:extLst>
          </p:cNvPr>
          <p:cNvCxnSpPr>
            <a:cxnSpLocks/>
          </p:cNvCxnSpPr>
          <p:nvPr/>
        </p:nvCxnSpPr>
        <p:spPr>
          <a:xfrm>
            <a:off x="4940323" y="3059832"/>
            <a:ext cx="162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CBE9DD3-CD44-4D57-A345-3E4382D70A11}"/>
              </a:ext>
            </a:extLst>
          </p:cNvPr>
          <p:cNvCxnSpPr>
            <a:cxnSpLocks/>
          </p:cNvCxnSpPr>
          <p:nvPr/>
        </p:nvCxnSpPr>
        <p:spPr>
          <a:xfrm>
            <a:off x="454189" y="5580112"/>
            <a:ext cx="419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7685F-1208-4D25-9FA7-458E8CDECD87}"/>
              </a:ext>
            </a:extLst>
          </p:cNvPr>
          <p:cNvSpPr txBox="1"/>
          <p:nvPr/>
        </p:nvSpPr>
        <p:spPr>
          <a:xfrm>
            <a:off x="364540" y="5652700"/>
            <a:ext cx="2488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1. Индекс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1211565-4C85-4BC9-8A01-5DC3F8ABAE56}"/>
              </a:ext>
            </a:extLst>
          </p:cNvPr>
          <p:cNvCxnSpPr>
            <a:cxnSpLocks/>
          </p:cNvCxnSpPr>
          <p:nvPr/>
        </p:nvCxnSpPr>
        <p:spPr>
          <a:xfrm>
            <a:off x="454188" y="8336874"/>
            <a:ext cx="419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088C4F-AA75-4B3C-AD4C-84C442ED0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426388"/>
            <a:ext cx="106462" cy="1064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3CCB87B-367E-4796-8C0A-8DCFB5DF7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1965361"/>
            <a:ext cx="106462" cy="1064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458E990-6F71-4389-B19D-FCCA06CA7A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886047"/>
            <a:ext cx="106462" cy="1064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078" y="3673723"/>
            <a:ext cx="1935774" cy="85747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826" y="5848424"/>
            <a:ext cx="3710133" cy="242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0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864" y="1376719"/>
            <a:ext cx="6370488" cy="288846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продолжил плавное движение вверх и вновь преодолел отметку в 3000 пунктов, а от исторического внутридневного максимума индекс отделяли всего 6 пунктов. Несмотря на общий рост, большой сегмент рынка не только не вырос, но и сильно скорректировался. Интересно, что среди наиболее сильно просевших акций можно найти много лидеров этого года по доходности. Например: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Visa, Mastercard, McDonald’s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подешевели на 5% за неделю. Эти акции объединяет принадлежность к списку наименее волатильных и одновременно к списку акций с положительным индексом момента.</a:t>
            </a: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На графике ниже можно увидеть динамику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MSCI USA Momentum Index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 сравнении 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500.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Там видно, что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Momentum Index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проиграл рынку более 3% за неделю, что является максимальным недельным </a:t>
            </a:r>
            <a:r>
              <a:rPr lang="ru-RU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андерперфомансом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этого индекса относительно рынка с 2008 года. Один из крупнейших мировых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ETF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, инвестирующих в акции с позитивным индексом момента –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Invesco DWA Technology Momentum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только за одну неделю потерял 8,5%.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С одной стороны, очевидно, что акции не могут расти вечно и коррекции случаются, даже если общий новостной фон остается позитивным. Тем более, что отдельные акции, входящие в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такие вот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momentum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индексы, действительно стали выглядеть очень дорого. С другой стороны, такие резкие движения создают неплохую инвестиционную возможность. Например, под раздачу попали «облачные» компании: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Global Cloud Computing Index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за неделю упал почти на 6% до минимумов с начала июня. </a:t>
            </a: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16.09.19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220524" y="1095871"/>
            <a:ext cx="335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Неделя на американском рынке акций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2BEBADD-EE96-4F36-86F7-F2FCDC2183E9}"/>
              </a:ext>
            </a:extLst>
          </p:cNvPr>
          <p:cNvCxnSpPr>
            <a:cxnSpLocks/>
          </p:cNvCxnSpPr>
          <p:nvPr/>
        </p:nvCxnSpPr>
        <p:spPr>
          <a:xfrm>
            <a:off x="444131" y="4911134"/>
            <a:ext cx="607405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B14B9-C708-4998-B0DB-0FAC31E304A0}"/>
              </a:ext>
            </a:extLst>
          </p:cNvPr>
          <p:cNvSpPr txBox="1"/>
          <p:nvPr/>
        </p:nvSpPr>
        <p:spPr>
          <a:xfrm>
            <a:off x="419403" y="4932620"/>
            <a:ext cx="60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2. Динамика </a:t>
            </a:r>
            <a:r>
              <a:rPr lang="en-US" sz="800" b="1" dirty="0"/>
              <a:t>MSCI USA Momentum Index </a:t>
            </a:r>
            <a:r>
              <a:rPr lang="ru-RU" sz="800" b="1" dirty="0"/>
              <a:t>и индекса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4014AD4-AE3B-4F9C-93C6-A6A022A6BFD8}"/>
              </a:ext>
            </a:extLst>
          </p:cNvPr>
          <p:cNvCxnSpPr>
            <a:cxnSpLocks/>
          </p:cNvCxnSpPr>
          <p:nvPr/>
        </p:nvCxnSpPr>
        <p:spPr>
          <a:xfrm>
            <a:off x="479573" y="8565602"/>
            <a:ext cx="607115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9C2B362-2B70-4EE1-95C6-E4107675F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73" y="5287575"/>
            <a:ext cx="6038616" cy="30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16.09.19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77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Макроэкономическая статистика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97974"/>
            <a:ext cx="6346117" cy="1236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900" dirty="0"/>
              <a:t>Прошедшая неделя вновь подтвердила тезис, что в США всё хорошо, а торговые войны пока не оказывают существенного влияния. А вот где дела идут не очень, так это в Европе, но вряд ли это из-за </a:t>
            </a:r>
            <a:r>
              <a:rPr lang="ru-RU" sz="900" dirty="0" err="1"/>
              <a:t>Brexit</a:t>
            </a:r>
            <a:r>
              <a:rPr lang="ru-RU" sz="900" dirty="0"/>
              <a:t>. Промышленное производство ЕС в июле сократилось на 0,4%, в этом поучаствовали все крупнейшие экономики, за исключением разве что Великобритании. ЕЦБ отреагировал на общее ухудшение снижением депозитной ставки и запуском нового раунда количественного смягчения. В США инфляция держится на целевых уровнях, лучше ожиданий выросли продажи в ритейле, после последних «страшилок» Трампа быстрыми темпами восстанавливается индекс потребительских ожиданий. В Китае также всё стабильно по инфляции, но хуже ожиданий вышла статистика по продажам в ритейле и промышленному производству. Эти показатели исторически достаточно </a:t>
            </a:r>
            <a:r>
              <a:rPr lang="ru-RU" sz="900" dirty="0" err="1"/>
              <a:t>волатильны</a:t>
            </a:r>
            <a:r>
              <a:rPr lang="ru-RU" sz="900" dirty="0"/>
              <a:t> и плохо прогнозируются рынком, по факту же цифры довольно сильные. 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9DAE33C8-25CD-4256-AAC2-DFF18A3C6A38}"/>
              </a:ext>
            </a:extLst>
          </p:cNvPr>
          <p:cNvSpPr txBox="1">
            <a:spLocks/>
          </p:cNvSpPr>
          <p:nvPr/>
        </p:nvSpPr>
        <p:spPr>
          <a:xfrm>
            <a:off x="181506" y="5541315"/>
            <a:ext cx="6346117" cy="110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dirty="0"/>
              <a:t>Основным поставщиком новостей на этой неделе будут США. В первую очередь рынки ждут снижения процентной ставки от ФРС и комментариев с уклоном на дальнейшее снижение. Консенсус ожидает 2 снижения до конца года, фьючерсная вероятность по снижению в среду составляет 96,9%. Также выйдут данные по закладке новых домов и продажам на вторичном рынке, прогнозы в целом на уровне текущего года. В Великобритании также состоится заседание ЦБ, но изменений по ставке не предвидится. Неделя может быть очень волатильной, всё зависит от действий ФРС.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9A7F16A-CD26-4532-AEDC-51DAD7A88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" y="6516216"/>
            <a:ext cx="4790268" cy="1350802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4F2A02-1282-4E4F-A260-E92F03E38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432" y="2888836"/>
            <a:ext cx="4790268" cy="24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2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91868</TotalTime>
  <Words>1340</Words>
  <Application>Microsoft Office PowerPoint</Application>
  <PresentationFormat>Экран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Global Equities Weekly</vt:lpstr>
      <vt:lpstr>Global Equities Weekly</vt:lpstr>
      <vt:lpstr>Global Equities Weekly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Equities Weekly</dc:title>
  <dc:creator>Алиса Мавлатова</dc:creator>
  <cp:lastModifiedBy>Андрей Ушаков</cp:lastModifiedBy>
  <cp:revision>5680</cp:revision>
  <cp:lastPrinted>2018-12-29T09:55:39Z</cp:lastPrinted>
  <dcterms:created xsi:type="dcterms:W3CDTF">2015-08-10T08:47:23Z</dcterms:created>
  <dcterms:modified xsi:type="dcterms:W3CDTF">2019-09-16T12:15:18Z</dcterms:modified>
</cp:coreProperties>
</file>