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5" r:id="rId3"/>
    <p:sldId id="261" r:id="rId4"/>
  </p:sldIdLst>
  <p:sldSz cx="6858000" cy="9144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A9A37C7-139F-44FF-81EA-0A023AB8A802}">
          <p14:sldIdLst>
            <p14:sldId id="260"/>
            <p14:sldId id="265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18" autoAdjust="0"/>
    <p:restoredTop sz="96374" autoAdjust="0"/>
  </p:normalViewPr>
  <p:slideViewPr>
    <p:cSldViewPr>
      <p:cViewPr>
        <p:scale>
          <a:sx n="150" d="100"/>
          <a:sy n="150" d="100"/>
        </p:scale>
        <p:origin x="1614" y="28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142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760B9-7C1B-4A30-83CC-A87AA1F56BCA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C3DCC-5867-4AB5-8388-1BE60B8B4D4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8975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836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569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C3DCC-5867-4AB5-8388-1BE60B8B4D4D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5449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81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1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752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3223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5142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864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416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31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1807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5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211548-3DD2-4763-B6AF-08F643B05218}" type="datetimeFigureOut">
              <a:rPr lang="ru-RU" smtClean="0"/>
              <a:t>21.10.2019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8339E-D68B-4E8B-9EC4-4C274D5A01A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425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93277" y="1552960"/>
            <a:ext cx="4536502" cy="3796453"/>
          </a:xfrm>
        </p:spPr>
        <p:txBody>
          <a:bodyPr>
            <a:normAutofit/>
          </a:bodyPr>
          <a:lstStyle/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После снижения напряженности вокруг торговых отношений США и Китая на первый план вышел </a:t>
            </a:r>
            <a:r>
              <a:rPr lang="en-US" sz="900" b="1" dirty="0"/>
              <a:t>Brexit</a:t>
            </a:r>
            <a:r>
              <a:rPr lang="ru-RU" sz="900" b="1" dirty="0"/>
              <a:t>. </a:t>
            </a:r>
            <a:r>
              <a:rPr lang="ru-RU" sz="900" dirty="0"/>
              <a:t>На прошедшей неделе достаточно неожиданно Борис Джонсон согласовал с ЕС условия выхода, но эта сделка не прошла британский парламент</a:t>
            </a:r>
            <a:r>
              <a:rPr lang="en-US" sz="900" dirty="0"/>
              <a:t> </a:t>
            </a:r>
            <a:r>
              <a:rPr lang="ru-RU" sz="900" dirty="0"/>
              <a:t>с первой попытки. Ну а в США начался сезон отчетностей</a:t>
            </a:r>
            <a:r>
              <a:rPr lang="en-US" sz="900" dirty="0"/>
              <a:t>. </a:t>
            </a:r>
            <a:r>
              <a:rPr lang="ru-RU" sz="900" dirty="0"/>
              <a:t>Первыми по традиции отчитывались банки, которые не удивили рынок, но этого хватило для того, чтобы обеспечить рост акций банковского сектора на 2,7% за неделю.</a:t>
            </a:r>
            <a:endParaRPr lang="en-US" sz="900" dirty="0"/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Российский рынок</a:t>
            </a:r>
            <a:r>
              <a:rPr lang="en-US" sz="900" b="1" dirty="0"/>
              <a:t> </a:t>
            </a:r>
            <a:r>
              <a:rPr lang="ru-RU" sz="900" b="1" dirty="0"/>
              <a:t>подрос почти на 2% благодаря «тяжеловесам». </a:t>
            </a:r>
            <a:r>
              <a:rPr lang="ru-RU" sz="900" dirty="0"/>
              <a:t>На прошлой неделе российский индекс вырос на солидные 1,7% в рублях (а в долларах – на 1,9%) несмотря на то, что нефть в рублевом выражении потеряла 2%. Основной причиной такой положительной динамики стал рост акций Лукойла, занимающего существенный вес в индексе, на 5,4% на фоне изменения дивидендной политики.  Поддержку также оказали бумаги Сбербанка на ожиданиях сильной отчетности, Яндекса после смягчения законопроекта об иностранном владении и </a:t>
            </a:r>
            <a:r>
              <a:rPr lang="ru-RU" sz="900" dirty="0" err="1"/>
              <a:t>Алросы</a:t>
            </a:r>
            <a:r>
              <a:rPr lang="ru-RU" sz="900" dirty="0"/>
              <a:t> в связи с прогнозами сезонного восстановления продаж в 4К19-1К20.</a:t>
            </a:r>
          </a:p>
          <a:p>
            <a:pPr marL="180000" lvl="0" indent="-18000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900" b="1" dirty="0"/>
              <a:t>Нефть потеряла 2% на фоне слабой статистики. </a:t>
            </a:r>
            <a:r>
              <a:rPr lang="ru-RU" sz="900" dirty="0"/>
              <a:t>Несмотря на позитивную динамику торговых переговоров в последнее время, слабые макроэкономические данные из Китая пошатнули нефтяные цены. Добавил негатива и ежемесячный отчет по бурению от Минэнерго США, в котором ожидается рост сланцевой добычи на 58 тыс. бар. в сутки в ноябре. Ну и финальный аккорд был на стороне еженедельной статистики в США, которая тоже разочаровала инвесторов: запасы нефти в стране увеличились на 8 млн бар. (ожидали рост на 2,5 млн бар.), добыча осталась неизменной на уровне 12</a:t>
            </a:r>
            <a:r>
              <a:rPr lang="en-US" sz="900" dirty="0"/>
              <a:t>,</a:t>
            </a:r>
            <a:r>
              <a:rPr lang="ru-RU" sz="900" dirty="0"/>
              <a:t>6 млн бар. в сутки, а количество вышек показало рост на 1 до 713 единиц.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416" y="0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21.10.19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4883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Еженедельный обзор рынков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C521EE-94D4-4EE0-BAE8-326F45F7497D}"/>
              </a:ext>
            </a:extLst>
          </p:cNvPr>
          <p:cNvSpPr txBox="1"/>
          <p:nvPr/>
        </p:nvSpPr>
        <p:spPr>
          <a:xfrm>
            <a:off x="4809876" y="1677050"/>
            <a:ext cx="1812304" cy="153888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ru-RU" sz="900" b="1" dirty="0"/>
              <a:t>Емельянов Никита</a:t>
            </a:r>
          </a:p>
          <a:p>
            <a:r>
              <a:rPr lang="en-US" sz="700" dirty="0"/>
              <a:t>nemelyanov@sistema-capital.com</a:t>
            </a:r>
          </a:p>
          <a:p>
            <a:r>
              <a:rPr lang="en-US" sz="700" dirty="0"/>
              <a:t>      Investable Universe</a:t>
            </a:r>
          </a:p>
          <a:p>
            <a:endParaRPr lang="en-US" sz="700" dirty="0"/>
          </a:p>
          <a:p>
            <a:r>
              <a:rPr lang="ru-RU" sz="900" b="1" dirty="0"/>
              <a:t>Ушаков Андрей</a:t>
            </a:r>
          </a:p>
          <a:p>
            <a:r>
              <a:rPr lang="en-US" sz="700" dirty="0"/>
              <a:t>aushakov@sistema-capital.com</a:t>
            </a:r>
          </a:p>
          <a:p>
            <a:r>
              <a:rPr lang="en-US" sz="700" dirty="0"/>
              <a:t>      Russian Biotech Channel</a:t>
            </a:r>
          </a:p>
          <a:p>
            <a:endParaRPr lang="en-US" sz="700" dirty="0"/>
          </a:p>
          <a:p>
            <a:r>
              <a:rPr lang="ru-RU" sz="900" b="1" dirty="0"/>
              <a:t>Асатуров Константин</a:t>
            </a:r>
          </a:p>
          <a:p>
            <a:r>
              <a:rPr lang="en-US" sz="700" dirty="0"/>
              <a:t>kasaturov@sistema-capital.com</a:t>
            </a:r>
          </a:p>
          <a:p>
            <a:r>
              <a:rPr lang="en-US" sz="700" dirty="0"/>
              <a:t>      </a:t>
            </a:r>
            <a:r>
              <a:rPr lang="ru-RU" sz="700" dirty="0"/>
              <a:t>Сырьевые рынки</a:t>
            </a:r>
            <a:endParaRPr lang="en-US" sz="700" dirty="0"/>
          </a:p>
          <a:p>
            <a:endParaRPr lang="ru-RU" sz="9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B7C1AC19-3C56-4DB5-92F5-B50516EC1355}"/>
              </a:ext>
            </a:extLst>
          </p:cNvPr>
          <p:cNvCxnSpPr>
            <a:cxnSpLocks/>
          </p:cNvCxnSpPr>
          <p:nvPr/>
        </p:nvCxnSpPr>
        <p:spPr>
          <a:xfrm>
            <a:off x="4906713" y="1677050"/>
            <a:ext cx="1618631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C15F695-5C8A-4238-8ABF-74471C1B47DA}"/>
              </a:ext>
            </a:extLst>
          </p:cNvPr>
          <p:cNvCxnSpPr>
            <a:cxnSpLocks/>
          </p:cNvCxnSpPr>
          <p:nvPr/>
        </p:nvCxnSpPr>
        <p:spPr>
          <a:xfrm>
            <a:off x="4940323" y="3059832"/>
            <a:ext cx="1627285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1CBE9DD3-CD44-4D57-A345-3E4382D70A11}"/>
              </a:ext>
            </a:extLst>
          </p:cNvPr>
          <p:cNvCxnSpPr>
            <a:cxnSpLocks/>
          </p:cNvCxnSpPr>
          <p:nvPr/>
        </p:nvCxnSpPr>
        <p:spPr>
          <a:xfrm>
            <a:off x="454189" y="5580112"/>
            <a:ext cx="41940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9877685F-1208-4D25-9FA7-458E8CDECD87}"/>
              </a:ext>
            </a:extLst>
          </p:cNvPr>
          <p:cNvSpPr txBox="1"/>
          <p:nvPr/>
        </p:nvSpPr>
        <p:spPr>
          <a:xfrm>
            <a:off x="364540" y="5652700"/>
            <a:ext cx="24883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1. Индекс </a:t>
            </a:r>
            <a:r>
              <a:rPr lang="en-US" sz="800" b="1" dirty="0"/>
              <a:t>S&amp;P 500 </a:t>
            </a:r>
            <a:endParaRPr lang="ru-RU" sz="800" b="1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B1211565-4C85-4BC9-8A01-5DC3F8ABAE56}"/>
              </a:ext>
            </a:extLst>
          </p:cNvPr>
          <p:cNvCxnSpPr>
            <a:cxnSpLocks/>
          </p:cNvCxnSpPr>
          <p:nvPr/>
        </p:nvCxnSpPr>
        <p:spPr>
          <a:xfrm>
            <a:off x="454188" y="8336874"/>
            <a:ext cx="4194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4088C4F-AA75-4B3C-AD4C-84C442ED06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426388"/>
            <a:ext cx="106462" cy="106462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A3CCB87B-367E-4796-8C0A-8DCFB5DF70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1965361"/>
            <a:ext cx="106462" cy="106462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F458E990-6F71-4389-B19D-FCCA06CA7A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6713" y="2886047"/>
            <a:ext cx="106462" cy="106462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0938" y="3779912"/>
            <a:ext cx="1947536" cy="862684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9" y="5868144"/>
            <a:ext cx="3691745" cy="2425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60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26864" y="1376718"/>
            <a:ext cx="6370488" cy="3026782"/>
          </a:xfrm>
        </p:spPr>
        <p:txBody>
          <a:bodyPr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Позитивные новости с полей торговых войн и неожиданный прогресс по выходу Великобритании из ЕС позволили индексу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вновь достичь отметки в 3000 пунктов. Несмотря на то, что и торговая война, и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Brexit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далеки от завершения, фокус внимания на этой неделе переместится на корпоративные отчетности. Уже на прошлой неделе сезон отчетностей открыли банки. Их результаты не удивили рынок, но все-таки оказались не такими плохими, как можно было ожидать в условиях падения процентных ставок. Это позволило индексу акций банковского сектора вырасти на 2,7% за неделю и достичь годового максимума.</a:t>
            </a:r>
            <a:endParaRPr lang="en-US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Мы хотим обратить внимание на то, что несмотря на некоторое снижение экономических рисков, акции компаний средней и малой капитализации пока не отыгрывают потери.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600,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который отражает динамику акций компаний малой капитализации, все ещё более чем на 13% ниже своего максимума от  31 августа 2018 года. 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400,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который отражает динамику акций средней капитализации, тоже далек от своих максимумов. Исторически индексы акций второго эшелона отстают от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во время ухудшения экономической активности. Последние 15 месяцев не стали исключением: 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ISM Manufacturing PMI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, который летом 2018 года находился выше 60 пунктов, недавно упал до 47,8. Такое движение сказалось на динамике акций компаний средней и малой капитализации. Последний раз такое можно было наблюдать в конце 2015 – начале 2016 годов, когда 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ISM Manufacturing PMI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также падал ниже 50. 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600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отстал от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почти на 10% с июня 2015 по январь 2016, но затем к концу года, на фоне улучшения экономической активности в США, сумел опередить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S&amp;P 500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более чем на 16%. Мы считаем, что нечто подобное можно ожидать и сейчас, в случае роста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ISM PMI.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В связи с этим напомним, что индекс </a:t>
            </a:r>
            <a:r>
              <a:rPr lang="en-US" sz="900" dirty="0">
                <a:latin typeface="Calibri" panose="020F0502020204030204" pitchFamily="34" charset="0"/>
                <a:cs typeface="Times New Roman" panose="02020603050405020304" pitchFamily="18" charset="0"/>
              </a:rPr>
              <a:t>Markit Manufacturing PMI, </a:t>
            </a:r>
            <a:r>
              <a:rPr lang="ru-RU" sz="900" dirty="0">
                <a:latin typeface="Calibri" panose="020F0502020204030204" pitchFamily="34" charset="0"/>
                <a:cs typeface="Times New Roman" panose="02020603050405020304" pitchFamily="18" charset="0"/>
              </a:rPr>
              <a:t>который, как мы считаем, лучше отражает настроения в американской бизнес среде, все ещё держится выше 50 и даже вырос в сентябре. </a:t>
            </a:r>
            <a:endParaRPr lang="en-US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600"/>
              </a:spcBef>
              <a:buNone/>
            </a:pPr>
            <a:endParaRPr lang="ru-RU" sz="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>
                <a:solidFill>
                  <a:srgbClr val="FFFFFF"/>
                </a:solidFill>
              </a14:hiddenFill>
            </a:ext>
            <a:ext uri="{91240B29-F687-4f45-9708-019B960494DF}">
              <a14:hiddenLine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14="http://schemas.microsoft.com/office/drawing/2010/main" xmlns="" xmlns:w="http://schemas.openxmlformats.org/wordprocessingml/2006/main" xmlns:w10="urn:schemas-microsoft-com:office:word" xmlns:v="urn:schemas-microsoft-com:vml" xmlns:o="urn:schemas-microsoft-com:office:office" xmlns:lc="http://schemas.openxmlformats.org/drawingml/2006/locked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21.10.19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220524" y="1095871"/>
            <a:ext cx="33524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Неделя на американском рынке акций</a:t>
            </a:r>
          </a:p>
        </p:txBody>
      </p: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22BEBADD-EE96-4F36-86F7-F2FCDC2183E9}"/>
              </a:ext>
            </a:extLst>
          </p:cNvPr>
          <p:cNvCxnSpPr>
            <a:cxnSpLocks/>
          </p:cNvCxnSpPr>
          <p:nvPr/>
        </p:nvCxnSpPr>
        <p:spPr>
          <a:xfrm>
            <a:off x="444131" y="4740500"/>
            <a:ext cx="6074057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FCB14B9-C708-4998-B0DB-0FAC31E304A0}"/>
              </a:ext>
            </a:extLst>
          </p:cNvPr>
          <p:cNvSpPr txBox="1"/>
          <p:nvPr/>
        </p:nvSpPr>
        <p:spPr>
          <a:xfrm>
            <a:off x="419403" y="4740500"/>
            <a:ext cx="6074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b="1" dirty="0"/>
              <a:t>Рисунок 2. Сравнительная динамика </a:t>
            </a:r>
            <a:r>
              <a:rPr lang="en-US" sz="800" b="1" dirty="0"/>
              <a:t>S&amp;P 500, S&amp;P 400 </a:t>
            </a:r>
            <a:r>
              <a:rPr lang="ru-RU" sz="800" b="1" dirty="0"/>
              <a:t>и </a:t>
            </a:r>
            <a:r>
              <a:rPr lang="en-US" sz="800" b="1" dirty="0"/>
              <a:t>S&amp;P 600 </a:t>
            </a:r>
            <a:r>
              <a:rPr lang="ru-RU" sz="800" b="1" dirty="0"/>
              <a:t>с момента начала торговых войн</a:t>
            </a:r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54014AD4-AE3B-4F9C-93C6-A6A022A6BFD8}"/>
              </a:ext>
            </a:extLst>
          </p:cNvPr>
          <p:cNvCxnSpPr>
            <a:cxnSpLocks/>
          </p:cNvCxnSpPr>
          <p:nvPr/>
        </p:nvCxnSpPr>
        <p:spPr>
          <a:xfrm>
            <a:off x="479573" y="8565602"/>
            <a:ext cx="6071156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0168F70-DDDB-46F2-9430-5B85CBC773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4131" y="5030503"/>
            <a:ext cx="6049328" cy="3429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769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8642" y="0"/>
            <a:ext cx="4536502" cy="899592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sz="1600" b="1" dirty="0">
                <a:solidFill>
                  <a:schemeClr val="bg1"/>
                </a:solidFill>
              </a:rPr>
              <a:t>Global Equities Weekly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A69FDA4-17B8-4C7B-B612-161D5754A64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3176" y="1197"/>
            <a:ext cx="1646942" cy="1042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o="urn:schemas-microsoft-com:office:office" xmlns:v="urn:schemas-microsoft-com:vml" xmlns:w10="urn:schemas-microsoft-com:office:word" xmlns:w="http://schemas.openxmlformats.org/wordprocessingml/2006/main" xmlns="" xmlns:a14="http://schemas.microsoft.com/office/drawing/2010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cid="http://schemas.microsoft.com/office/word/2016/wordml/cid" xmlns:w15="http://schemas.microsoft.com/office/word/2012/wordml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5FEAAF8-9EC4-4160-A625-E6D220F3F7B2}"/>
              </a:ext>
            </a:extLst>
          </p:cNvPr>
          <p:cNvSpPr txBox="1"/>
          <p:nvPr/>
        </p:nvSpPr>
        <p:spPr>
          <a:xfrm>
            <a:off x="4005064" y="620497"/>
            <a:ext cx="6431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</a:rPr>
              <a:t>21.10.19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0BEEA2-ED11-41AA-828A-041B1DEEE815}"/>
              </a:ext>
            </a:extLst>
          </p:cNvPr>
          <p:cNvSpPr txBox="1"/>
          <p:nvPr/>
        </p:nvSpPr>
        <p:spPr>
          <a:xfrm>
            <a:off x="184732" y="8640162"/>
            <a:ext cx="660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00" dirty="0"/>
              <a:t>Настоящий отчет подготовлен ООО УК «Система Капитал» (далее Компания) (лицензия профессионального участника рынка ценных бумаг на осуществление деятельности по управлению ценными бумагами № 045-13853-001000 выдана Банком России 13.03.2014 г.) только в информационных целях. Ни информация, ни мнения не должны рассматриваться как предложение, рекомендация или оферта на покупку или продажу каких-либо финансовых инструментов. Этот отчет также не является ни инвестиционным, ни налоговым советом, ни консультацией, и он не учитывает особенности инвестиционной стратегии, склонность к риску и финансового положения тех, кто может получить этот отчет. Инвесторам следует самим принимать решения об обоснованности инвестиций в каждый финансовый инструмент или инвестиционных стратегий, упомянутых в данном отчете.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F79BDE-14E5-4DDE-BC65-6B6F83BD26F6}"/>
              </a:ext>
            </a:extLst>
          </p:cNvPr>
          <p:cNvSpPr txBox="1"/>
          <p:nvPr/>
        </p:nvSpPr>
        <p:spPr>
          <a:xfrm>
            <a:off x="364540" y="1211271"/>
            <a:ext cx="27764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Макроэкономическая статистика</a:t>
            </a:r>
          </a:p>
        </p:txBody>
      </p:sp>
      <p:sp>
        <p:nvSpPr>
          <p:cNvPr id="9" name="Объект 4">
            <a:extLst>
              <a:ext uri="{FF2B5EF4-FFF2-40B4-BE49-F238E27FC236}">
                <a16:creationId xmlns:a16="http://schemas.microsoft.com/office/drawing/2014/main" id="{C6E7B950-B62C-4BCF-8B01-D5D5816DF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32" y="1597975"/>
            <a:ext cx="6346117" cy="118545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900" dirty="0"/>
              <a:t>С точки зрения макроэкономической статистики прошедшая неделя была неудачной. Американская статистика оказалась хуже консенсуса сразу по ряду основных метрик. Продажи в ритейле за сентябрь снизились вопреки ожиданиям роста, а промышленное производство сократилось более быстрыми темпами, чем ждал консенсус. Также не дотянули до прогнозных данные по закладке новых домов, а индекс опережающих индикаторов ушёл в красную зону. Что касается китайской статистики, инфляция оказалась в целом на уровне ожиданий, восстановился рост промышленного производства, но небольшой промах по ВВП за 3 квартал испортил всё впечатление. По европейским экономикам было мало статистики, можно отметить рост безработицы в Великобритании, но это пока движения в рамках погрешности. </a:t>
            </a:r>
          </a:p>
        </p:txBody>
      </p:sp>
      <p:sp>
        <p:nvSpPr>
          <p:cNvPr id="13" name="Объект 4">
            <a:extLst>
              <a:ext uri="{FF2B5EF4-FFF2-40B4-BE49-F238E27FC236}">
                <a16:creationId xmlns:a16="http://schemas.microsoft.com/office/drawing/2014/main" id="{9DAE33C8-25CD-4256-AAC2-DFF18A3C6A38}"/>
              </a:ext>
            </a:extLst>
          </p:cNvPr>
          <p:cNvSpPr txBox="1">
            <a:spLocks/>
          </p:cNvSpPr>
          <p:nvPr/>
        </p:nvSpPr>
        <p:spPr>
          <a:xfrm>
            <a:off x="184732" y="5356822"/>
            <a:ext cx="6346117" cy="7273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900" dirty="0"/>
              <a:t>На этой неделе данных будет немного. Продолжится публикация сентябрьских данных по рынкам недвижимости США, прогноз ждёт замедления к предыдущему месяцу. В ЕС пройдёт заседание ЕЦБ, изменений по ставкам никто не ждёт. Мы не ждём существенного влияния статистики на динамику рынков на этой неделе, в центре внимания будет сезон отчётностей.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9432" y="2927444"/>
            <a:ext cx="4790268" cy="207660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9432" y="6228184"/>
            <a:ext cx="4790268" cy="98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592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92883</TotalTime>
  <Words>1264</Words>
  <Application>Microsoft Office PowerPoint</Application>
  <PresentationFormat>Экран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Global Equities Weekly</vt:lpstr>
      <vt:lpstr>Global Equities Weekly</vt:lpstr>
      <vt:lpstr>Global Equities Weekly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Equities Weekly</dc:title>
  <dc:creator>Алиса Мавлатова</dc:creator>
  <cp:lastModifiedBy>Андрей Ушаков</cp:lastModifiedBy>
  <cp:revision>5792</cp:revision>
  <cp:lastPrinted>2018-12-29T09:55:39Z</cp:lastPrinted>
  <dcterms:created xsi:type="dcterms:W3CDTF">2015-08-10T08:47:23Z</dcterms:created>
  <dcterms:modified xsi:type="dcterms:W3CDTF">2019-10-21T11:17:59Z</dcterms:modified>
</cp:coreProperties>
</file>