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5" r:id="rId3"/>
    <p:sldId id="261" r:id="rId4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A9A37C7-139F-44FF-81EA-0A023AB8A802}">
          <p14:sldIdLst>
            <p14:sldId id="260"/>
            <p14:sldId id="265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6374" autoAdjust="0"/>
  </p:normalViewPr>
  <p:slideViewPr>
    <p:cSldViewPr>
      <p:cViewPr>
        <p:scale>
          <a:sx n="130" d="100"/>
          <a:sy n="130" d="100"/>
        </p:scale>
        <p:origin x="2064" y="-4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4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760B9-7C1B-4A30-83CC-A87AA1F56BCA}" type="datetimeFigureOut">
              <a:rPr lang="ru-RU" smtClean="0"/>
              <a:t>02.09.2019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C3DCC-5867-4AB5-8388-1BE60B8B4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97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836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569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44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02.09.2019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81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02.09.2019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4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02.09.2019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5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02.09.2019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22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02.09.2019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14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02.09.2019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86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02.09.2019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16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02.09.2019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31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02.09.2019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02.09.2019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80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02.09.2019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5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11548-3DD2-4763-B6AF-08F643B05218}" type="datetimeFigureOut">
              <a:rPr lang="ru-RU" smtClean="0"/>
              <a:t>02.09.2019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42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3277" y="1552960"/>
            <a:ext cx="4536502" cy="3796453"/>
          </a:xfrm>
        </p:spPr>
        <p:txBody>
          <a:bodyPr>
            <a:normAutofit lnSpcReduction="10000"/>
          </a:bodyPr>
          <a:lstStyle/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Очередное потепление в торговой войне спровоцировало ралли на рынках акций и индекс </a:t>
            </a:r>
            <a:r>
              <a:rPr lang="en-US" sz="900" b="1" dirty="0"/>
              <a:t>S&amp;P 500 </a:t>
            </a:r>
            <a:r>
              <a:rPr lang="ru-RU" sz="900" b="1" dirty="0"/>
              <a:t>вырос на 2,8% за неделю. </a:t>
            </a:r>
            <a:r>
              <a:rPr lang="ru-RU" sz="900" dirty="0"/>
              <a:t>На этой неделе США и Китай решили не эскалировать торговую войну и выразили надежду на возобновление переговоров. Это сразу же привело к росту рынков акции к тем уровням, откуда они свалились неделей ранее. </a:t>
            </a:r>
          </a:p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Российский рынок растет, следуя за глобальным индексом и ценами на нефть. </a:t>
            </a:r>
            <a:r>
              <a:rPr lang="ru-RU" sz="900" dirty="0"/>
              <a:t>Российский индекс вырос на 3% за неделю благодаря росту рублевой стоимости нефти и мировых рынков. Из корпоративных историй выделим сильную отчетность Лукойла, нейтральные результаты Татнефти и Газпрома, а также рекомендацию высоких дивидендов от СД </a:t>
            </a:r>
            <a:r>
              <a:rPr lang="ru-RU" sz="900" dirty="0" err="1"/>
              <a:t>Алросы</a:t>
            </a:r>
            <a:r>
              <a:rPr lang="ru-RU" sz="900" dirty="0"/>
              <a:t> и Газпром нефти. Также отметим заметный рост акций металлургов на прошлой неделе: если Полиметалл и Полюс продолжили победное шествие на фоне повышения цен на драгоценный металл, а сталелитейщики в лице НЛМК, Северстали и ММК – благодаря улучшению рекомендаций со стороны </a:t>
            </a:r>
            <a:r>
              <a:rPr lang="ru-RU" sz="900" dirty="0" err="1"/>
              <a:t>селл</a:t>
            </a:r>
            <a:r>
              <a:rPr lang="ru-RU" sz="900" dirty="0"/>
              <a:t>-сайда, то </a:t>
            </a:r>
            <a:r>
              <a:rPr lang="ru-RU" sz="900" dirty="0" err="1"/>
              <a:t>Норникель</a:t>
            </a:r>
            <a:r>
              <a:rPr lang="ru-RU" sz="900" dirty="0"/>
              <a:t> был обязан проблемам проекта </a:t>
            </a:r>
            <a:r>
              <a:rPr lang="en-US" sz="900" dirty="0" err="1"/>
              <a:t>Ramu</a:t>
            </a:r>
            <a:r>
              <a:rPr lang="en-US" sz="900" dirty="0"/>
              <a:t> </a:t>
            </a:r>
            <a:r>
              <a:rPr lang="ru-RU" sz="900" dirty="0"/>
              <a:t>в Папуа-Новая Гвинеи и новой политике со стороны Индонезии, власти которой вновь рассматривают введение запрета на экспорт никелевой руды. Стоит отметить и существенный скачок бумаг ЛСР на 7</a:t>
            </a:r>
            <a:r>
              <a:rPr lang="en-US" sz="900" dirty="0"/>
              <a:t>,</a:t>
            </a:r>
            <a:r>
              <a:rPr lang="ru-RU" sz="900" dirty="0"/>
              <a:t>5%, триггером чего стало ожидаемое включение акций девелопера в расчет индекса ММВБ.</a:t>
            </a:r>
          </a:p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Нефть растет благодаря сильной статистике. </a:t>
            </a:r>
            <a:r>
              <a:rPr lang="ru-RU" sz="900" dirty="0"/>
              <a:t>Еженедельная статистика в США на этот раз была сверхпозитивна: запасы нефти в стране снизились на 10 млн бар. (ожидали снижение на 2,9 млн бар.), добыча выросла на 200 тыс. бар. в сутки до 12</a:t>
            </a:r>
            <a:r>
              <a:rPr lang="en-US" sz="900" dirty="0"/>
              <a:t>,</a:t>
            </a:r>
            <a:r>
              <a:rPr lang="ru-RU" sz="900" dirty="0"/>
              <a:t>5 млн бар. в сутки, а количество вышек снизилось на 12 до 742 единиц. Однако уже в понедельник медвежьи настроения на рынке усилились: во-первых, проблемы с нефтепроводов «Дружба» постепенно сходят на нет, в чем инвесторы видят рост риска невыполнения Россией сделки ОПЕК+, а во-вторых, ураган Дориан, который недавно получил 5-ую категорию и который движется в сторону Флориды, угрожает закрытием нескольких крупных НПЗ в регионе, что может пошатнуть спрос на нефть.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16" y="0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02.09.19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364540" y="1211271"/>
            <a:ext cx="2488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Еженедельный обзор рынков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C521EE-94D4-4EE0-BAE8-326F45F7497D}"/>
              </a:ext>
            </a:extLst>
          </p:cNvPr>
          <p:cNvSpPr txBox="1"/>
          <p:nvPr/>
        </p:nvSpPr>
        <p:spPr>
          <a:xfrm>
            <a:off x="4809876" y="1677050"/>
            <a:ext cx="1812304" cy="153888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900" b="1" dirty="0"/>
              <a:t>Емельянов Никита</a:t>
            </a:r>
          </a:p>
          <a:p>
            <a:r>
              <a:rPr lang="en-US" sz="700" dirty="0"/>
              <a:t>nemelyanov@sistema-capital.com</a:t>
            </a:r>
          </a:p>
          <a:p>
            <a:r>
              <a:rPr lang="en-US" sz="700" dirty="0"/>
              <a:t>      Investable Universe</a:t>
            </a:r>
          </a:p>
          <a:p>
            <a:endParaRPr lang="en-US" sz="700" dirty="0"/>
          </a:p>
          <a:p>
            <a:r>
              <a:rPr lang="ru-RU" sz="900" b="1" dirty="0"/>
              <a:t>Ушаков Андрей</a:t>
            </a:r>
          </a:p>
          <a:p>
            <a:r>
              <a:rPr lang="en-US" sz="700" dirty="0"/>
              <a:t>aushakov@sistema-capital.com</a:t>
            </a:r>
          </a:p>
          <a:p>
            <a:r>
              <a:rPr lang="en-US" sz="700" dirty="0"/>
              <a:t>      Russian Biotech Channel</a:t>
            </a:r>
          </a:p>
          <a:p>
            <a:endParaRPr lang="en-US" sz="700" dirty="0"/>
          </a:p>
          <a:p>
            <a:r>
              <a:rPr lang="ru-RU" sz="900" b="1" dirty="0"/>
              <a:t>Асатуров Константин</a:t>
            </a:r>
          </a:p>
          <a:p>
            <a:r>
              <a:rPr lang="en-US" sz="700" dirty="0"/>
              <a:t>kasaturov@sistema-capital.com</a:t>
            </a:r>
          </a:p>
          <a:p>
            <a:r>
              <a:rPr lang="en-US" sz="700" dirty="0"/>
              <a:t>      </a:t>
            </a:r>
            <a:r>
              <a:rPr lang="ru-RU" sz="700" dirty="0"/>
              <a:t>Сырьевые рынки</a:t>
            </a:r>
            <a:endParaRPr lang="en-US" sz="700" dirty="0"/>
          </a:p>
          <a:p>
            <a:endParaRPr lang="ru-RU" sz="900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7C1AC19-3C56-4DB5-92F5-B50516EC1355}"/>
              </a:ext>
            </a:extLst>
          </p:cNvPr>
          <p:cNvCxnSpPr>
            <a:cxnSpLocks/>
          </p:cNvCxnSpPr>
          <p:nvPr/>
        </p:nvCxnSpPr>
        <p:spPr>
          <a:xfrm>
            <a:off x="4906713" y="1677050"/>
            <a:ext cx="1618631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C15F695-5C8A-4238-8ABF-74471C1B47DA}"/>
              </a:ext>
            </a:extLst>
          </p:cNvPr>
          <p:cNvCxnSpPr>
            <a:cxnSpLocks/>
          </p:cNvCxnSpPr>
          <p:nvPr/>
        </p:nvCxnSpPr>
        <p:spPr>
          <a:xfrm>
            <a:off x="4940323" y="3059832"/>
            <a:ext cx="162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1CBE9DD3-CD44-4D57-A345-3E4382D70A11}"/>
              </a:ext>
            </a:extLst>
          </p:cNvPr>
          <p:cNvCxnSpPr>
            <a:cxnSpLocks/>
          </p:cNvCxnSpPr>
          <p:nvPr/>
        </p:nvCxnSpPr>
        <p:spPr>
          <a:xfrm>
            <a:off x="454189" y="5580112"/>
            <a:ext cx="419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77685F-1208-4D25-9FA7-458E8CDECD87}"/>
              </a:ext>
            </a:extLst>
          </p:cNvPr>
          <p:cNvSpPr txBox="1"/>
          <p:nvPr/>
        </p:nvSpPr>
        <p:spPr>
          <a:xfrm>
            <a:off x="364540" y="5652700"/>
            <a:ext cx="2488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Рисунок 1. Индекс </a:t>
            </a:r>
            <a:r>
              <a:rPr lang="en-US" sz="800" b="1" dirty="0"/>
              <a:t>S&amp;P 500 </a:t>
            </a:r>
            <a:endParaRPr lang="ru-RU" sz="800" b="1" dirty="0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1211565-4C85-4BC9-8A01-5DC3F8ABAE56}"/>
              </a:ext>
            </a:extLst>
          </p:cNvPr>
          <p:cNvCxnSpPr>
            <a:cxnSpLocks/>
          </p:cNvCxnSpPr>
          <p:nvPr/>
        </p:nvCxnSpPr>
        <p:spPr>
          <a:xfrm>
            <a:off x="454188" y="8336874"/>
            <a:ext cx="419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4088C4F-AA75-4B3C-AD4C-84C442ED06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2426388"/>
            <a:ext cx="106462" cy="106462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3CCB87B-367E-4796-8C0A-8DCFB5DF70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1965361"/>
            <a:ext cx="106462" cy="10646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458E990-6F71-4389-B19D-FCCA06CA7A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2886047"/>
            <a:ext cx="106462" cy="10646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826" y="5897705"/>
            <a:ext cx="3710133" cy="243916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5144" y="3599210"/>
            <a:ext cx="1935774" cy="85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0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6864" y="1376720"/>
            <a:ext cx="6370488" cy="22591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После обоюдного смягчения риторики инвесторы вновь поверили, что подписание договора между США и Китаем все-таки возможно до конца года. Мы считаем, что в этом году вряд ли, но в следующем уже вероятно что-то сдвинется с мертвой точки. Ну а пока мы будем наблюдать такие вот всплески волатильности на рынках. Интересно, что в этот раз инвесторы особенно сильно отреагировали на эскалацию торговой войны. Возможно, сказалось, что в августе рынок традиционно «тонкий» из-за сезона отпусков, а других значимых событий не было.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Слишком бурная реакция инвесторов видна не только в движении котировок, но и в изменении индекса настроений. По данным Ассоциации Индивидуальных Инвесторов, в начале августа 48% инвесторов были негативно настроены по отношению к рынку акций, в то время как позитивно настроенных было всего 22%. Таким образом значение спрэда, которое измеряется простым вычитанием, упало ниже -20%. За последние 7 лет это только девятый подобный случай. В 8 предыдущих случая рынок акций неизменно вырастал в следующие 3 месяца, а средняя доходность составляла 8,5%. Похоже, что рынок акций вырастет и сейчас. По крайней мере он уже отыграл половину падения начала августа, а в этом месяце мы увидим ещё одно снижение процентных ставок и, что более важно, вероятный намек на ещё одно снижение до конца года. 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1197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02.09.19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220524" y="1095871"/>
            <a:ext cx="3352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Неделя на американском рынке акций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22BEBADD-EE96-4F36-86F7-F2FCDC2183E9}"/>
              </a:ext>
            </a:extLst>
          </p:cNvPr>
          <p:cNvCxnSpPr>
            <a:cxnSpLocks/>
          </p:cNvCxnSpPr>
          <p:nvPr/>
        </p:nvCxnSpPr>
        <p:spPr>
          <a:xfrm>
            <a:off x="444131" y="3635896"/>
            <a:ext cx="607405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FCB14B9-C708-4998-B0DB-0FAC31E304A0}"/>
              </a:ext>
            </a:extLst>
          </p:cNvPr>
          <p:cNvSpPr txBox="1"/>
          <p:nvPr/>
        </p:nvSpPr>
        <p:spPr>
          <a:xfrm>
            <a:off x="419403" y="3661771"/>
            <a:ext cx="60740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Рисунок 2. Настроения инвесторов и динамика индекса </a:t>
            </a:r>
            <a:r>
              <a:rPr lang="en-US" sz="800" b="1" dirty="0"/>
              <a:t>S&amp;P 500</a:t>
            </a:r>
            <a:endParaRPr lang="ru-RU" sz="800" b="1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4014AD4-AE3B-4F9C-93C6-A6A022A6BFD8}"/>
              </a:ext>
            </a:extLst>
          </p:cNvPr>
          <p:cNvCxnSpPr>
            <a:cxnSpLocks/>
          </p:cNvCxnSpPr>
          <p:nvPr/>
        </p:nvCxnSpPr>
        <p:spPr>
          <a:xfrm>
            <a:off x="479573" y="8565602"/>
            <a:ext cx="6071156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54823AA-39C2-4300-A421-D58CBC39C8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540" y="3877216"/>
            <a:ext cx="6186189" cy="38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7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1197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02.09.19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364540" y="1211271"/>
            <a:ext cx="2776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Макроэкономическая статистика</a:t>
            </a:r>
          </a:p>
        </p:txBody>
      </p:sp>
      <p:sp>
        <p:nvSpPr>
          <p:cNvPr id="9" name="Объект 4">
            <a:extLst>
              <a:ext uri="{FF2B5EF4-FFF2-40B4-BE49-F238E27FC236}">
                <a16:creationId xmlns:a16="http://schemas.microsoft.com/office/drawing/2014/main" id="{C6E7B950-B62C-4BCF-8B01-D5D5816DF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32" y="1597974"/>
            <a:ext cx="6346117" cy="1109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900" dirty="0"/>
              <a:t>Прошедшая неделя не принесла каких-то существенных сюрпризов, ВВП США за 2 квартал как и ожидалось был пересмотрен до 2%, финальный ВВП Франции на 10 </a:t>
            </a:r>
            <a:r>
              <a:rPr lang="ru-RU" sz="900" dirty="0" err="1"/>
              <a:t>б.п</a:t>
            </a:r>
            <a:r>
              <a:rPr lang="ru-RU" sz="900" dirty="0"/>
              <a:t>. оказался лучше ожиданий, а Италии на 10 </a:t>
            </a:r>
            <a:r>
              <a:rPr lang="ru-RU" sz="900" dirty="0" err="1"/>
              <a:t>б.п</a:t>
            </a:r>
            <a:r>
              <a:rPr lang="ru-RU" sz="900" dirty="0"/>
              <a:t>. хуже и ушёл в отрицательную зону. Отметим разнонаправленную динамику по частным доходам и расходам в США, где доходы выросли слабее ожиданий, при этом расходы росли с опережающей динамикой. Уже в августе всё может изменится, так как продолжает падать уровень уверенности потребителей, определяемый по опросам университета Мичигана. В Китае вновь разошлись позиции государства и </a:t>
            </a:r>
            <a:r>
              <a:rPr lang="en-US" sz="900" dirty="0"/>
              <a:t>Caixin</a:t>
            </a:r>
            <a:r>
              <a:rPr lang="ru-RU" sz="900" dirty="0"/>
              <a:t>, PMI по государственной оценке остался ниже 50 пунктов, но по независимой оценке показал существенный прирост. </a:t>
            </a:r>
          </a:p>
        </p:txBody>
      </p:sp>
      <p:sp>
        <p:nvSpPr>
          <p:cNvPr id="13" name="Объект 4">
            <a:extLst>
              <a:ext uri="{FF2B5EF4-FFF2-40B4-BE49-F238E27FC236}">
                <a16:creationId xmlns:a16="http://schemas.microsoft.com/office/drawing/2014/main" id="{9DAE33C8-25CD-4256-AAC2-DFF18A3C6A38}"/>
              </a:ext>
            </a:extLst>
          </p:cNvPr>
          <p:cNvSpPr txBox="1">
            <a:spLocks/>
          </p:cNvSpPr>
          <p:nvPr/>
        </p:nvSpPr>
        <p:spPr>
          <a:xfrm>
            <a:off x="184726" y="4966561"/>
            <a:ext cx="6346117" cy="1233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900" dirty="0"/>
              <a:t>Эта неделя будет короткой в США из-за празднования дня труда в понедельник, тем не менее основной новостной поток по макроэкономической статистике будет именно из этой страны. Уже традиционно ожидаются сильные данные по приросту рабочих мест и общему уровню безработицы за август. Движения по торговому балансу США в условиях торговых войн предсказать сложно, на этот раз рынки ждут снижения дефицита. Выйдут отчёты по затратам на строительство и промышленным заказам за июль, консенсус ждёт положительных значений роста. В отличие от США, в Германии ждут замедления заказов в промышленности при возобновлении роста промышленного производства. ЕС подведёт итог по росту совокупного ВВП за 2 квартал и продажам в ритейле. Мы не ждём сюрпризов и больших движений рынка из-за статистики на этой неделе.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E727044-6BC1-434F-9931-16372C7E8A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672" y="6352620"/>
            <a:ext cx="4796227" cy="1596174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859305C-C654-498B-9A1F-E4FCDFC764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9670" y="2707577"/>
            <a:ext cx="4796227" cy="208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92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91209</TotalTime>
  <Words>1259</Words>
  <Application>Microsoft Office PowerPoint</Application>
  <PresentationFormat>Экран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Тема Office</vt:lpstr>
      <vt:lpstr>Global Equities Weekly</vt:lpstr>
      <vt:lpstr>Global Equities Weekly</vt:lpstr>
      <vt:lpstr>Global Equities Weekly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Equities Weekly</dc:title>
  <dc:creator>Алиса Мавлатова</dc:creator>
  <cp:lastModifiedBy>Андрей Ушаков</cp:lastModifiedBy>
  <cp:revision>5635</cp:revision>
  <cp:lastPrinted>2018-12-29T09:55:39Z</cp:lastPrinted>
  <dcterms:created xsi:type="dcterms:W3CDTF">2015-08-10T08:47:23Z</dcterms:created>
  <dcterms:modified xsi:type="dcterms:W3CDTF">2019-09-02T11:22:27Z</dcterms:modified>
</cp:coreProperties>
</file>